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3" r:id="rId2"/>
    <p:sldId id="281" r:id="rId3"/>
    <p:sldId id="259" r:id="rId4"/>
    <p:sldId id="260" r:id="rId5"/>
    <p:sldId id="289" r:id="rId6"/>
    <p:sldId id="282" r:id="rId7"/>
    <p:sldId id="292" r:id="rId8"/>
    <p:sldId id="290" r:id="rId9"/>
    <p:sldId id="291" r:id="rId10"/>
    <p:sldId id="279" r:id="rId11"/>
    <p:sldId id="276" r:id="rId12"/>
    <p:sldId id="288" r:id="rId13"/>
    <p:sldId id="274" r:id="rId14"/>
    <p:sldId id="285" r:id="rId15"/>
    <p:sldId id="280" r:id="rId16"/>
    <p:sldId id="275" r:id="rId17"/>
    <p:sldId id="277" r:id="rId18"/>
    <p:sldId id="272" r:id="rId19"/>
    <p:sldId id="273" r:id="rId20"/>
    <p:sldId id="287" r:id="rId21"/>
    <p:sldId id="262" r:id="rId22"/>
    <p:sldId id="263" r:id="rId23"/>
    <p:sldId id="265" r:id="rId24"/>
    <p:sldId id="266" r:id="rId25"/>
    <p:sldId id="267" r:id="rId26"/>
    <p:sldId id="268" r:id="rId27"/>
    <p:sldId id="269" r:id="rId28"/>
    <p:sldId id="264" r:id="rId29"/>
    <p:sldId id="270" r:id="rId3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126"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MY"/>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1FA8949B-E907-4971-ACF3-AA636A294151}" type="datetimeFigureOut">
              <a:rPr lang="en-MY" smtClean="0"/>
              <a:t>24/6/2021</a:t>
            </a:fld>
            <a:endParaRPr lang="en-MY"/>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MY"/>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MY"/>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6570861-0EDE-45D9-B6E6-D6E28AF7E176}" type="slidenum">
              <a:rPr lang="en-MY" smtClean="0"/>
              <a:t>‹#›</a:t>
            </a:fld>
            <a:endParaRPr lang="en-MY"/>
          </a:p>
        </p:txBody>
      </p:sp>
    </p:spTree>
    <p:extLst>
      <p:ext uri="{BB962C8B-B14F-4D97-AF65-F5344CB8AC3E}">
        <p14:creationId xmlns:p14="http://schemas.microsoft.com/office/powerpoint/2010/main" val="1104611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A2215C-9697-42BB-9F51-5AC0AE65C3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2043839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2215C-9697-42BB-9F51-5AC0AE65C3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351312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2215C-9697-42BB-9F51-5AC0AE65C3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265333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2215C-9697-42BB-9F51-5AC0AE65C3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37524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A2215C-9697-42BB-9F51-5AC0AE65C3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258266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A2215C-9697-42BB-9F51-5AC0AE65C36A}"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2066792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A2215C-9697-42BB-9F51-5AC0AE65C36A}" type="datetimeFigureOut">
              <a:rPr lang="en-US" smtClean="0"/>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360200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A2215C-9697-42BB-9F51-5AC0AE65C36A}" type="datetimeFigureOut">
              <a:rPr lang="en-US" smtClean="0"/>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410022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2215C-9697-42BB-9F51-5AC0AE65C36A}" type="datetimeFigureOut">
              <a:rPr lang="en-US" smtClean="0"/>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1906470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A2215C-9697-42BB-9F51-5AC0AE65C36A}"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293598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A2215C-9697-42BB-9F51-5AC0AE65C36A}"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FCAC1-CE21-4E2F-B143-0617DFEA65F5}" type="slidenum">
              <a:rPr lang="en-US" smtClean="0"/>
              <a:t>‹#›</a:t>
            </a:fld>
            <a:endParaRPr lang="en-US"/>
          </a:p>
        </p:txBody>
      </p:sp>
    </p:spTree>
    <p:extLst>
      <p:ext uri="{BB962C8B-B14F-4D97-AF65-F5344CB8AC3E}">
        <p14:creationId xmlns:p14="http://schemas.microsoft.com/office/powerpoint/2010/main" val="56133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2215C-9697-42BB-9F51-5AC0AE65C36A}" type="datetimeFigureOut">
              <a:rPr lang="en-US" smtClean="0"/>
              <a:t>6/24/2021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FCAC1-CE21-4E2F-B143-0617DFEA65F5}" type="slidenum">
              <a:rPr lang="en-US" smtClean="0"/>
              <a:t>‹#›</a:t>
            </a:fld>
            <a:endParaRPr lang="en-US"/>
          </a:p>
        </p:txBody>
      </p:sp>
    </p:spTree>
    <p:extLst>
      <p:ext uri="{BB962C8B-B14F-4D97-AF65-F5344CB8AC3E}">
        <p14:creationId xmlns:p14="http://schemas.microsoft.com/office/powerpoint/2010/main" val="3713598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3.xml"/><Relationship Id="rId5" Type="http://schemas.openxmlformats.org/officeDocument/2006/relationships/image" Target="../media/image38.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44654" y="0"/>
            <a:ext cx="5915025" cy="577517"/>
          </a:xfrm>
          <a:prstGeom prst="rect">
            <a:avLst/>
          </a:prstGeom>
        </p:spPr>
        <p:txBody>
          <a:bodyPr vert="horz" lIns="91440" tIns="45720" rIns="91440" bIns="45720" rtlCol="0" anchor="b">
            <a:normAutofit fontScale="92500" lnSpcReduction="1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u="sng" dirty="0"/>
              <a:t>List of On Going Projects </a:t>
            </a:r>
          </a:p>
        </p:txBody>
      </p:sp>
      <p:graphicFrame>
        <p:nvGraphicFramePr>
          <p:cNvPr id="4" name="Table 3"/>
          <p:cNvGraphicFramePr>
            <a:graphicFrameLocks noGrp="1"/>
          </p:cNvGraphicFramePr>
          <p:nvPr>
            <p:extLst>
              <p:ext uri="{D42A27DB-BD31-4B8C-83A1-F6EECF244321}">
                <p14:modId xmlns:p14="http://schemas.microsoft.com/office/powerpoint/2010/main" val="2686671859"/>
              </p:ext>
            </p:extLst>
          </p:nvPr>
        </p:nvGraphicFramePr>
        <p:xfrm>
          <a:off x="331170" y="577517"/>
          <a:ext cx="11657018" cy="5973189"/>
        </p:xfrm>
        <a:graphic>
          <a:graphicData uri="http://schemas.openxmlformats.org/drawingml/2006/table">
            <a:tbl>
              <a:tblPr>
                <a:tableStyleId>{5C22544A-7EE6-4342-B048-85BDC9FD1C3A}</a:tableStyleId>
              </a:tblPr>
              <a:tblGrid>
                <a:gridCol w="454170">
                  <a:extLst>
                    <a:ext uri="{9D8B030D-6E8A-4147-A177-3AD203B41FA5}">
                      <a16:colId xmlns:a16="http://schemas.microsoft.com/office/drawing/2014/main" val="20000"/>
                    </a:ext>
                  </a:extLst>
                </a:gridCol>
                <a:gridCol w="1029448">
                  <a:extLst>
                    <a:ext uri="{9D8B030D-6E8A-4147-A177-3AD203B41FA5}">
                      <a16:colId xmlns:a16="http://schemas.microsoft.com/office/drawing/2014/main" val="20001"/>
                    </a:ext>
                  </a:extLst>
                </a:gridCol>
                <a:gridCol w="6812546">
                  <a:extLst>
                    <a:ext uri="{9D8B030D-6E8A-4147-A177-3AD203B41FA5}">
                      <a16:colId xmlns:a16="http://schemas.microsoft.com/office/drawing/2014/main" val="20002"/>
                    </a:ext>
                  </a:extLst>
                </a:gridCol>
                <a:gridCol w="1256536">
                  <a:extLst>
                    <a:ext uri="{9D8B030D-6E8A-4147-A177-3AD203B41FA5}">
                      <a16:colId xmlns:a16="http://schemas.microsoft.com/office/drawing/2014/main" val="20003"/>
                    </a:ext>
                  </a:extLst>
                </a:gridCol>
                <a:gridCol w="1044591">
                  <a:extLst>
                    <a:ext uri="{9D8B030D-6E8A-4147-A177-3AD203B41FA5}">
                      <a16:colId xmlns:a16="http://schemas.microsoft.com/office/drawing/2014/main" val="20004"/>
                    </a:ext>
                  </a:extLst>
                </a:gridCol>
                <a:gridCol w="1059727">
                  <a:extLst>
                    <a:ext uri="{9D8B030D-6E8A-4147-A177-3AD203B41FA5}">
                      <a16:colId xmlns:a16="http://schemas.microsoft.com/office/drawing/2014/main" val="20005"/>
                    </a:ext>
                  </a:extLst>
                </a:gridCol>
              </a:tblGrid>
              <a:tr h="349927">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Types of Project</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 Project Cost(s) - M&amp;E Services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Completion Date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Client </a:t>
                      </a:r>
                      <a:endParaRPr lang="en-US" sz="1200" b="0" i="0" u="none" strike="noStrike">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0"/>
                  </a:ext>
                </a:extLst>
              </a:tr>
              <a:tr h="1395989">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b="0" i="0" u="none" strike="noStrike" dirty="0">
                          <a:solidFill>
                            <a:srgbClr val="000000"/>
                          </a:solidFill>
                          <a:effectLst/>
                          <a:latin typeface="Calibri" panose="020F0502020204030204" pitchFamily="34" charset="0"/>
                        </a:rPr>
                        <a:t>Conventional </a:t>
                      </a:r>
                    </a:p>
                  </a:txBody>
                  <a:tcPr marL="1300" marR="1300" marT="1300" marB="0" anchor="ctr"/>
                </a:tc>
                <a:tc>
                  <a:txBody>
                    <a:bodyPr/>
                    <a:lstStyle/>
                    <a:p>
                      <a:pPr marL="0" indent="0" algn="l" fontAlgn="ctr">
                        <a:buNone/>
                      </a:pPr>
                      <a:r>
                        <a:rPr lang="en-US" sz="1200" b="0" i="0" u="none" strike="noStrike" dirty="0">
                          <a:solidFill>
                            <a:srgbClr val="000000"/>
                          </a:solidFill>
                          <a:effectLst/>
                          <a:latin typeface="Calibri" panose="020F0502020204030204" pitchFamily="34" charset="0"/>
                        </a:rPr>
                        <a:t>Cadangan Pembangunan </a:t>
                      </a:r>
                      <a:r>
                        <a:rPr lang="en-US" sz="1200" b="0" i="0" u="none" strike="noStrike" dirty="0" err="1">
                          <a:solidFill>
                            <a:srgbClr val="000000"/>
                          </a:solidFill>
                          <a:effectLst/>
                          <a:latin typeface="Calibri" panose="020F0502020204030204" pitchFamily="34" charset="0"/>
                        </a:rPr>
                        <a:t>Pangsapuri</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Servis</a:t>
                      </a:r>
                      <a:r>
                        <a:rPr lang="en-US" sz="1200" b="0" i="0" u="none" strike="noStrike" dirty="0">
                          <a:solidFill>
                            <a:srgbClr val="000000"/>
                          </a:solidFill>
                          <a:effectLst/>
                          <a:latin typeface="Calibri" panose="020F0502020204030204" pitchFamily="34" charset="0"/>
                        </a:rPr>
                        <a:t> yang </a:t>
                      </a:r>
                      <a:r>
                        <a:rPr lang="en-US" sz="1200" b="0" i="0" u="none" strike="noStrike" dirty="0" err="1">
                          <a:solidFill>
                            <a:srgbClr val="000000"/>
                          </a:solidFill>
                          <a:effectLst/>
                          <a:latin typeface="Calibri" panose="020F0502020204030204" pitchFamily="34" charset="0"/>
                        </a:rPr>
                        <a:t>mengandungi</a:t>
                      </a:r>
                      <a:r>
                        <a:rPr lang="en-US" sz="1200" b="0" i="0" u="none" strike="noStrike" dirty="0">
                          <a:solidFill>
                            <a:srgbClr val="000000"/>
                          </a:solidFill>
                          <a:effectLst/>
                          <a:latin typeface="Calibri" panose="020F0502020204030204" pitchFamily="34" charset="0"/>
                        </a:rPr>
                        <a:t> :-</a:t>
                      </a:r>
                    </a:p>
                    <a:p>
                      <a:pPr marL="228600" indent="-228600" algn="l" fontAlgn="ctr">
                        <a:buAutoNum type="arabicParenR"/>
                      </a:pPr>
                      <a:r>
                        <a:rPr lang="en-US" sz="1200" b="0" i="0" u="none" strike="noStrike" dirty="0">
                          <a:solidFill>
                            <a:srgbClr val="000000"/>
                          </a:solidFill>
                          <a:effectLst/>
                          <a:latin typeface="Calibri" panose="020F0502020204030204" pitchFamily="34" charset="0"/>
                        </a:rPr>
                        <a:t>1 </a:t>
                      </a:r>
                      <a:r>
                        <a:rPr lang="en-US" sz="1200" b="0" i="0" u="none" strike="noStrike" dirty="0" err="1">
                          <a:solidFill>
                            <a:srgbClr val="000000"/>
                          </a:solidFill>
                          <a:effectLst/>
                          <a:latin typeface="Calibri" panose="020F0502020204030204" pitchFamily="34" charset="0"/>
                        </a:rPr>
                        <a:t>blok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pangsapuri</a:t>
                      </a:r>
                      <a:r>
                        <a:rPr lang="en-US" sz="1200" b="0" i="0" u="none" strike="noStrike" dirty="0">
                          <a:solidFill>
                            <a:srgbClr val="000000"/>
                          </a:solidFill>
                          <a:effectLst/>
                          <a:latin typeface="Calibri" panose="020F0502020204030204" pitchFamily="34" charset="0"/>
                        </a:rPr>
                        <a:t> 36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(628 unit)</a:t>
                      </a:r>
                    </a:p>
                    <a:p>
                      <a:pPr marL="228600" indent="-228600" algn="l" fontAlgn="ctr">
                        <a:buAutoNum type="arabicParenR"/>
                      </a:pPr>
                      <a:r>
                        <a:rPr lang="en-US" sz="1200" b="0" i="0" u="none" strike="noStrike" dirty="0">
                          <a:solidFill>
                            <a:srgbClr val="000000"/>
                          </a:solidFill>
                          <a:effectLst/>
                          <a:latin typeface="Calibri" panose="020F0502020204030204" pitchFamily="34" charset="0"/>
                        </a:rPr>
                        <a:t>1 </a:t>
                      </a:r>
                      <a:r>
                        <a:rPr lang="en-US" sz="1200" b="0" i="0" u="none" strike="noStrike" dirty="0" err="1">
                          <a:solidFill>
                            <a:srgbClr val="000000"/>
                          </a:solidFill>
                          <a:effectLst/>
                          <a:latin typeface="Calibri" panose="020F0502020204030204" pitchFamily="34" charset="0"/>
                        </a:rPr>
                        <a:t>blok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pangsapuri</a:t>
                      </a:r>
                      <a:r>
                        <a:rPr lang="en-US" sz="1200" b="0" i="0" u="none" strike="noStrike" dirty="0">
                          <a:solidFill>
                            <a:srgbClr val="000000"/>
                          </a:solidFill>
                          <a:effectLst/>
                          <a:latin typeface="Calibri" panose="020F0502020204030204" pitchFamily="34" charset="0"/>
                        </a:rPr>
                        <a:t> 35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(612 unit)</a:t>
                      </a:r>
                    </a:p>
                    <a:p>
                      <a:pPr marL="228600" indent="-228600" algn="l" fontAlgn="ctr">
                        <a:buAutoNum type="arabicParenR"/>
                      </a:pPr>
                      <a:r>
                        <a:rPr lang="en-US" sz="1200" b="0" i="0" u="none" strike="noStrike" dirty="0">
                          <a:solidFill>
                            <a:srgbClr val="000000"/>
                          </a:solidFill>
                          <a:effectLst/>
                          <a:latin typeface="Calibri" panose="020F0502020204030204" pitchFamily="34" charset="0"/>
                        </a:rPr>
                        <a:t>1 </a:t>
                      </a:r>
                      <a:r>
                        <a:rPr lang="en-US" sz="1200" b="0" i="0" u="none" strike="noStrike" dirty="0" err="1">
                          <a:solidFill>
                            <a:srgbClr val="000000"/>
                          </a:solidFill>
                          <a:effectLst/>
                          <a:latin typeface="Calibri" panose="020F0502020204030204" pitchFamily="34" charset="0"/>
                        </a:rPr>
                        <a:t>blok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bangunan</a:t>
                      </a:r>
                      <a:r>
                        <a:rPr lang="en-US" sz="1200" b="0" i="0" u="none" strike="noStrike" dirty="0">
                          <a:solidFill>
                            <a:srgbClr val="000000"/>
                          </a:solidFill>
                          <a:effectLst/>
                          <a:latin typeface="Calibri" panose="020F0502020204030204" pitchFamily="34" charset="0"/>
                        </a:rPr>
                        <a:t> 9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yang </a:t>
                      </a:r>
                      <a:r>
                        <a:rPr lang="en-US" sz="1200" b="0" i="0" u="none" strike="noStrike" dirty="0" err="1">
                          <a:solidFill>
                            <a:srgbClr val="000000"/>
                          </a:solidFill>
                          <a:effectLst/>
                          <a:latin typeface="Calibri" panose="020F0502020204030204" pitchFamily="34" charset="0"/>
                        </a:rPr>
                        <a:t>mengandungi</a:t>
                      </a:r>
                      <a:r>
                        <a:rPr lang="en-US" sz="1200" b="0" i="0" u="none" strike="noStrike" dirty="0">
                          <a:solidFill>
                            <a:srgbClr val="000000"/>
                          </a:solidFill>
                          <a:effectLst/>
                          <a:latin typeface="Calibri" panose="020F0502020204030204" pitchFamily="34" charset="0"/>
                        </a:rPr>
                        <a:t> </a:t>
                      </a:r>
                    </a:p>
                    <a:p>
                      <a:pPr marL="171450" indent="-171450" algn="l" fontAlgn="ctr">
                        <a:buFontTx/>
                        <a:buChar char="-"/>
                      </a:pPr>
                      <a:r>
                        <a:rPr lang="en-US" sz="1200" b="0" i="0" u="none" strike="noStrike" dirty="0" err="1">
                          <a:solidFill>
                            <a:srgbClr val="000000"/>
                          </a:solidFill>
                          <a:effectLst/>
                          <a:latin typeface="Calibri" panose="020F0502020204030204" pitchFamily="34" charset="0"/>
                        </a:rPr>
                        <a:t>Tempat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letak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kereta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dari</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bawah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hingga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9</a:t>
                      </a:r>
                    </a:p>
                    <a:p>
                      <a:pPr marL="171450" indent="-171450" algn="l" fontAlgn="ctr">
                        <a:buFontTx/>
                        <a:buChar char="-"/>
                      </a:pPr>
                      <a:r>
                        <a:rPr lang="en-US" sz="1200" b="0" i="0" u="none" strike="noStrike" dirty="0" err="1">
                          <a:solidFill>
                            <a:srgbClr val="000000"/>
                          </a:solidFill>
                          <a:effectLst/>
                          <a:latin typeface="Calibri" panose="020F0502020204030204" pitchFamily="34" charset="0"/>
                        </a:rPr>
                        <a:t>Kemudahan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Kemudahan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berkaitan</a:t>
                      </a:r>
                      <a:r>
                        <a:rPr lang="en-US" sz="1200" b="0" i="0" u="none" strike="noStrike" dirty="0">
                          <a:solidFill>
                            <a:srgbClr val="000000"/>
                          </a:solidFill>
                          <a:effectLst/>
                          <a:latin typeface="Calibri" panose="020F0502020204030204" pitchFamily="34" charset="0"/>
                        </a:rPr>
                        <a:t> </a:t>
                      </a:r>
                    </a:p>
                    <a:p>
                      <a:pPr marL="0" indent="0" algn="l" fontAlgn="ctr">
                        <a:buFontTx/>
                        <a:buNone/>
                      </a:pPr>
                      <a:r>
                        <a:rPr lang="en-US" sz="1200" b="0" i="0" u="none" strike="noStrike" dirty="0">
                          <a:solidFill>
                            <a:srgbClr val="000000"/>
                          </a:solidFill>
                          <a:effectLst/>
                          <a:latin typeface="Calibri" panose="020F0502020204030204" pitchFamily="34" charset="0"/>
                        </a:rPr>
                        <a:t>Di </a:t>
                      </a:r>
                      <a:r>
                        <a:rPr lang="en-US" sz="1200" b="0" i="0" u="none" strike="noStrike" dirty="0" err="1">
                          <a:solidFill>
                            <a:srgbClr val="000000"/>
                          </a:solidFill>
                          <a:effectLst/>
                          <a:latin typeface="Calibri" panose="020F0502020204030204" pitchFamily="34" charset="0"/>
                        </a:rPr>
                        <a:t>atas</a:t>
                      </a:r>
                      <a:r>
                        <a:rPr lang="en-US" sz="1200" b="0" i="0" u="none" strike="noStrike" dirty="0">
                          <a:solidFill>
                            <a:srgbClr val="000000"/>
                          </a:solidFill>
                          <a:effectLst/>
                          <a:latin typeface="Calibri" panose="020F0502020204030204" pitchFamily="34" charset="0"/>
                        </a:rPr>
                        <a:t> PT 61766, </a:t>
                      </a:r>
                      <a:r>
                        <a:rPr lang="en-US" sz="1200" b="0" i="0" u="none" strike="noStrike" dirty="0" err="1">
                          <a:solidFill>
                            <a:srgbClr val="000000"/>
                          </a:solidFill>
                          <a:effectLst/>
                          <a:latin typeface="Calibri" panose="020F0502020204030204" pitchFamily="34" charset="0"/>
                        </a:rPr>
                        <a:t>Cybersouth</a:t>
                      </a:r>
                      <a:r>
                        <a:rPr lang="en-US" sz="1200" b="0" i="0" u="none" strike="noStrike" dirty="0">
                          <a:solidFill>
                            <a:srgbClr val="000000"/>
                          </a:solidFill>
                          <a:effectLst/>
                          <a:latin typeface="Calibri" panose="020F0502020204030204" pitchFamily="34" charset="0"/>
                        </a:rPr>
                        <a:t>, Tanah </a:t>
                      </a:r>
                      <a:r>
                        <a:rPr lang="en-US" sz="1200" b="0" i="0" u="none" strike="noStrike" dirty="0" err="1">
                          <a:solidFill>
                            <a:srgbClr val="000000"/>
                          </a:solidFill>
                          <a:effectLst/>
                          <a:latin typeface="Calibri" panose="020F0502020204030204" pitchFamily="34" charset="0"/>
                        </a:rPr>
                        <a:t>Simpanan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Melayu</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Dengkil</a:t>
                      </a:r>
                      <a:r>
                        <a:rPr lang="en-US" sz="1200" b="0" i="0" u="none" strike="noStrike" dirty="0">
                          <a:solidFill>
                            <a:srgbClr val="000000"/>
                          </a:solidFill>
                          <a:effectLst/>
                          <a:latin typeface="Calibri" panose="020F0502020204030204" pitchFamily="34" charset="0"/>
                        </a:rPr>
                        <a:t>, Mukim </a:t>
                      </a:r>
                      <a:r>
                        <a:rPr lang="en-US" sz="1200" b="0" i="0" u="none" strike="noStrike" dirty="0" err="1">
                          <a:solidFill>
                            <a:srgbClr val="000000"/>
                          </a:solidFill>
                          <a:effectLst/>
                          <a:latin typeface="Calibri" panose="020F0502020204030204" pitchFamily="34" charset="0"/>
                        </a:rPr>
                        <a:t>Dengkil</a:t>
                      </a:r>
                      <a:r>
                        <a:rPr lang="en-US" sz="1200" b="0" i="0" u="none" strike="noStrike" dirty="0">
                          <a:solidFill>
                            <a:srgbClr val="000000"/>
                          </a:solidFill>
                          <a:effectLst/>
                          <a:latin typeface="Calibri" panose="020F0502020204030204" pitchFamily="34" charset="0"/>
                        </a:rPr>
                        <a:t>, Daerah </a:t>
                      </a:r>
                      <a:r>
                        <a:rPr lang="en-US" sz="1200" b="0" i="0" u="none" strike="noStrike" dirty="0" err="1">
                          <a:solidFill>
                            <a:srgbClr val="000000"/>
                          </a:solidFill>
                          <a:effectLst/>
                          <a:latin typeface="Calibri" panose="020F0502020204030204" pitchFamily="34" charset="0"/>
                        </a:rPr>
                        <a:t>Speang</a:t>
                      </a:r>
                      <a:r>
                        <a:rPr lang="en-US" sz="1200" b="0" i="0" u="none" strike="noStrike" dirty="0">
                          <a:solidFill>
                            <a:srgbClr val="000000"/>
                          </a:solidFill>
                          <a:effectLst/>
                          <a:latin typeface="Calibri" panose="020F0502020204030204" pitchFamily="34" charset="0"/>
                        </a:rPr>
                        <a:t>, Selangor </a:t>
                      </a:r>
                      <a:r>
                        <a:rPr lang="en-US" sz="1200" b="0" i="0" u="none" strike="noStrike" dirty="0" err="1">
                          <a:solidFill>
                            <a:srgbClr val="000000"/>
                          </a:solidFill>
                          <a:effectLst/>
                          <a:latin typeface="Calibri" panose="020F0502020204030204" pitchFamily="34" charset="0"/>
                        </a:rPr>
                        <a:t>Darul</a:t>
                      </a:r>
                      <a:r>
                        <a:rPr lang="en-US" sz="1200" b="0" i="0" u="none" strike="noStrike" dirty="0">
                          <a:solidFill>
                            <a:srgbClr val="000000"/>
                          </a:solidFill>
                          <a:effectLst/>
                          <a:latin typeface="Calibri" panose="020F0502020204030204" pitchFamily="34" charset="0"/>
                        </a:rPr>
                        <a:t> Ehsan </a:t>
                      </a:r>
                      <a:r>
                        <a:rPr lang="en-US" sz="1200" b="0" i="0" u="none" strike="noStrike" dirty="0" err="1">
                          <a:solidFill>
                            <a:srgbClr val="000000"/>
                          </a:solidFill>
                          <a:effectLst/>
                          <a:latin typeface="Calibri" panose="020F0502020204030204" pitchFamily="34" charset="0"/>
                        </a:rPr>
                        <a:t>secara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usahasama</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untuk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Tetuan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Alunan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Prestasi</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Sdn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Bhd</a:t>
                      </a:r>
                      <a:r>
                        <a:rPr lang="en-US" sz="1200" b="0" i="0" u="none" strike="noStrike" dirty="0">
                          <a:solidFill>
                            <a:srgbClr val="000000"/>
                          </a:solidFill>
                          <a:effectLst/>
                          <a:latin typeface="Calibri" panose="020F0502020204030204" pitchFamily="34" charset="0"/>
                        </a:rPr>
                        <a:t> . </a:t>
                      </a:r>
                    </a:p>
                  </a:txBody>
                  <a:tcPr marL="1300" marR="1300" marT="1300" marB="0" anchor="ctr"/>
                </a:tc>
                <a:tc>
                  <a:txBody>
                    <a:bodyPr/>
                    <a:lstStyle/>
                    <a:p>
                      <a:pPr algn="ctr" fontAlgn="ctr"/>
                      <a:r>
                        <a:rPr lang="en-US" sz="1200" b="0" i="0" u="none" strike="noStrike" dirty="0">
                          <a:solidFill>
                            <a:srgbClr val="000000"/>
                          </a:solidFill>
                          <a:effectLst/>
                          <a:latin typeface="Calibri" panose="020F0502020204030204" pitchFamily="34" charset="0"/>
                        </a:rPr>
                        <a:t>40,000,000.00</a:t>
                      </a:r>
                    </a:p>
                  </a:txBody>
                  <a:tcPr marL="1300" marR="1300" marT="1300" marB="0" anchor="ctr"/>
                </a:tc>
                <a:tc>
                  <a:txBody>
                    <a:bodyPr/>
                    <a:lstStyle/>
                    <a:p>
                      <a:pPr algn="ctr" fontAlgn="ctr"/>
                      <a:r>
                        <a:rPr lang="en-US" sz="1200" b="0" i="0" u="none" strike="noStrike" dirty="0">
                          <a:solidFill>
                            <a:srgbClr val="000000"/>
                          </a:solidFill>
                          <a:effectLst/>
                          <a:latin typeface="Calibri" panose="020F0502020204030204" pitchFamily="34" charset="0"/>
                        </a:rPr>
                        <a:t>2024</a:t>
                      </a:r>
                    </a:p>
                  </a:txBody>
                  <a:tcPr marL="1300" marR="1300" marT="1300" marB="0" anchor="ctr"/>
                </a:tc>
                <a:tc>
                  <a:txBody>
                    <a:bodyPr/>
                    <a:lstStyle/>
                    <a:p>
                      <a:pPr algn="ctr" fontAlgn="ctr"/>
                      <a:r>
                        <a:rPr lang="en-US" sz="1200" b="0" i="0" u="none" strike="noStrike" dirty="0" err="1">
                          <a:solidFill>
                            <a:srgbClr val="000000"/>
                          </a:solidFill>
                          <a:effectLst/>
                          <a:latin typeface="Calibri" panose="020F0502020204030204" pitchFamily="34" charset="0"/>
                        </a:rPr>
                        <a:t>Alunan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Prestasi</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Sdn</a:t>
                      </a:r>
                      <a:r>
                        <a:rPr lang="en-US" sz="1200" b="0" i="0" u="none" strike="noStrike" dirty="0">
                          <a:solidFill>
                            <a:srgbClr val="000000"/>
                          </a:solidFill>
                          <a:effectLst/>
                          <a:latin typeface="Calibri" panose="020F0502020204030204" pitchFamily="34" charset="0"/>
                        </a:rPr>
                        <a:t> Bhd. </a:t>
                      </a:r>
                    </a:p>
                  </a:txBody>
                  <a:tcPr marL="1300" marR="1300" marT="1300" marB="0" anchor="ctr"/>
                </a:tc>
                <a:extLst>
                  <a:ext uri="{0D108BD9-81ED-4DB2-BD59-A6C34878D82A}">
                    <a16:rowId xmlns:a16="http://schemas.microsoft.com/office/drawing/2014/main" val="305267083"/>
                  </a:ext>
                </a:extLst>
              </a:tr>
              <a:tr h="1221645">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err="1">
                          <a:effectLst/>
                        </a:rPr>
                        <a:t>Cadangan</a:t>
                      </a:r>
                      <a:r>
                        <a:rPr lang="en-US" sz="1200" u="none" strike="noStrike" dirty="0">
                          <a:effectLst/>
                        </a:rPr>
                        <a:t> Pembangunan </a:t>
                      </a:r>
                      <a:r>
                        <a:rPr lang="en-US" sz="1200" u="none" strike="noStrike" dirty="0" err="1">
                          <a:effectLst/>
                        </a:rPr>
                        <a:t>Pangsapuri</a:t>
                      </a:r>
                      <a:r>
                        <a:rPr lang="en-US" sz="1200" u="none" strike="noStrike" dirty="0">
                          <a:effectLst/>
                        </a:rPr>
                        <a:t> </a:t>
                      </a:r>
                      <a:r>
                        <a:rPr lang="en-US" sz="1200" u="none" strike="noStrike" dirty="0" err="1">
                          <a:effectLst/>
                        </a:rPr>
                        <a:t>Seluas</a:t>
                      </a:r>
                      <a:r>
                        <a:rPr lang="en-US" sz="1200" u="none" strike="noStrike" dirty="0">
                          <a:effectLst/>
                        </a:rPr>
                        <a:t> 8.25 </a:t>
                      </a:r>
                      <a:r>
                        <a:rPr lang="en-US" sz="1200" u="none" strike="noStrike" dirty="0" err="1">
                          <a:effectLst/>
                        </a:rPr>
                        <a:t>Ekar</a:t>
                      </a:r>
                      <a:r>
                        <a:rPr lang="en-US" sz="1200" u="none" strike="noStrike" dirty="0">
                          <a:effectLst/>
                        </a:rPr>
                        <a:t> (3.33 </a:t>
                      </a:r>
                      <a:r>
                        <a:rPr lang="en-US" sz="1200" u="none" strike="noStrike" dirty="0" err="1">
                          <a:effectLst/>
                        </a:rPr>
                        <a:t>Hektar</a:t>
                      </a:r>
                      <a:r>
                        <a:rPr lang="en-US" sz="1200" u="none" strike="noStrike" dirty="0">
                          <a:effectLst/>
                        </a:rPr>
                        <a:t>) yang </a:t>
                      </a:r>
                      <a:r>
                        <a:rPr lang="en-US" sz="1200" u="none" strike="noStrike" dirty="0" err="1">
                          <a:effectLst/>
                        </a:rPr>
                        <a:t>mengandungi</a:t>
                      </a:r>
                      <a:r>
                        <a:rPr lang="en-US" sz="1200" u="none" strike="noStrike" dirty="0">
                          <a:effectLst/>
                        </a:rPr>
                        <a:t> :-  </a:t>
                      </a:r>
                    </a:p>
                    <a:p>
                      <a:pPr marL="285750" indent="-285750" algn="l" fontAlgn="ctr">
                        <a:buAutoNum type="romanLcPeriod"/>
                      </a:pPr>
                      <a:r>
                        <a:rPr lang="en-US" sz="1200" b="0" i="0" u="none" strike="noStrike" dirty="0">
                          <a:solidFill>
                            <a:srgbClr val="000000"/>
                          </a:solidFill>
                          <a:effectLst/>
                          <a:latin typeface="Calibri" panose="020F0502020204030204" pitchFamily="34" charset="0"/>
                        </a:rPr>
                        <a:t>3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podium </a:t>
                      </a:r>
                      <a:r>
                        <a:rPr lang="en-US" sz="1200" b="0" i="0" u="none" strike="noStrike" dirty="0" err="1">
                          <a:solidFill>
                            <a:srgbClr val="000000"/>
                          </a:solidFill>
                          <a:effectLst/>
                          <a:latin typeface="Calibri" panose="020F0502020204030204" pitchFamily="34" charset="0"/>
                        </a:rPr>
                        <a:t>tempat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letak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kereta</a:t>
                      </a:r>
                      <a:endParaRPr lang="en-US" sz="1200" b="0" i="0" u="none" strike="noStrike" dirty="0">
                        <a:solidFill>
                          <a:srgbClr val="000000"/>
                        </a:solidFill>
                        <a:effectLst/>
                        <a:latin typeface="Calibri" panose="020F0502020204030204" pitchFamily="34" charset="0"/>
                      </a:endParaRPr>
                    </a:p>
                    <a:p>
                      <a:pPr marL="285750" indent="-285750" algn="l" fontAlgn="ctr">
                        <a:buAutoNum type="romanLcPeriod"/>
                      </a:pPr>
                      <a:r>
                        <a:rPr lang="en-US" sz="1200" b="0" i="0" u="none" strike="noStrike" dirty="0">
                          <a:solidFill>
                            <a:srgbClr val="000000"/>
                          </a:solidFill>
                          <a:effectLst/>
                          <a:latin typeface="Calibri" panose="020F0502020204030204" pitchFamily="34" charset="0"/>
                        </a:rPr>
                        <a:t>4 </a:t>
                      </a:r>
                      <a:r>
                        <a:rPr lang="en-US" sz="1200" b="0" i="0" u="none" strike="noStrike" dirty="0" err="1">
                          <a:solidFill>
                            <a:srgbClr val="000000"/>
                          </a:solidFill>
                          <a:effectLst/>
                          <a:latin typeface="Calibri" panose="020F0502020204030204" pitchFamily="34" charset="0"/>
                        </a:rPr>
                        <a:t>blok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pangsapuri</a:t>
                      </a:r>
                      <a:r>
                        <a:rPr lang="en-US" sz="1200" b="0" i="0" u="none" strike="noStrike" dirty="0">
                          <a:solidFill>
                            <a:srgbClr val="000000"/>
                          </a:solidFill>
                          <a:effectLst/>
                          <a:latin typeface="Calibri" panose="020F0502020204030204" pitchFamily="34" charset="0"/>
                        </a:rPr>
                        <a:t> (14-17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sebanyak</a:t>
                      </a:r>
                      <a:r>
                        <a:rPr lang="en-US" sz="1200" b="0" i="0" u="none" strike="noStrike" dirty="0">
                          <a:solidFill>
                            <a:srgbClr val="000000"/>
                          </a:solidFill>
                          <a:effectLst/>
                          <a:latin typeface="Calibri" panose="020F0502020204030204" pitchFamily="34" charset="0"/>
                        </a:rPr>
                        <a:t> 1030 unit.</a:t>
                      </a:r>
                    </a:p>
                    <a:p>
                      <a:pPr marL="285750" indent="-285750" algn="l" fontAlgn="ctr">
                        <a:buAutoNum type="romanLcPeriod"/>
                      </a:pPr>
                      <a:r>
                        <a:rPr lang="en-US" sz="1200" b="0" i="0" u="none" strike="noStrike" dirty="0" err="1">
                          <a:solidFill>
                            <a:srgbClr val="000000"/>
                          </a:solidFill>
                          <a:effectLst/>
                          <a:latin typeface="Calibri" panose="020F0502020204030204" pitchFamily="34" charset="0"/>
                        </a:rPr>
                        <a:t>Kemudahan-kemudahan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berkaitan</a:t>
                      </a:r>
                      <a:endParaRPr lang="en-US" sz="1200" b="0" i="0" u="none" strike="noStrike" dirty="0">
                        <a:solidFill>
                          <a:srgbClr val="000000"/>
                        </a:solidFill>
                        <a:effectLst/>
                        <a:latin typeface="Calibri" panose="020F0502020204030204" pitchFamily="34" charset="0"/>
                      </a:endParaRPr>
                    </a:p>
                    <a:p>
                      <a:pPr marL="285750" indent="-285750" algn="l" fontAlgn="ctr">
                        <a:buAutoNum type="romanLcPeriod"/>
                      </a:pPr>
                      <a:r>
                        <a:rPr lang="en-US" sz="1200" b="0" i="0" u="none" strike="noStrike" dirty="0">
                          <a:solidFill>
                            <a:srgbClr val="000000"/>
                          </a:solidFill>
                          <a:effectLst/>
                          <a:latin typeface="Calibri" panose="020F0502020204030204" pitchFamily="34" charset="0"/>
                        </a:rPr>
                        <a:t>1 plot </a:t>
                      </a:r>
                      <a:r>
                        <a:rPr lang="en-US" sz="1200" b="0" i="0" u="none" strike="noStrike" dirty="0" err="1">
                          <a:solidFill>
                            <a:srgbClr val="000000"/>
                          </a:solidFill>
                          <a:effectLst/>
                          <a:latin typeface="Calibri" panose="020F0502020204030204" pitchFamily="34" charset="0"/>
                        </a:rPr>
                        <a:t>pembangunan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perniagaan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seluas</a:t>
                      </a:r>
                      <a:r>
                        <a:rPr lang="en-US" sz="1200" b="0" i="0" u="none" strike="noStrike" dirty="0">
                          <a:solidFill>
                            <a:srgbClr val="000000"/>
                          </a:solidFill>
                          <a:effectLst/>
                          <a:latin typeface="Calibri" panose="020F0502020204030204" pitchFamily="34" charset="0"/>
                        </a:rPr>
                        <a:t> 1.0 </a:t>
                      </a:r>
                      <a:r>
                        <a:rPr lang="en-US" sz="1200" b="0" i="0" u="none" strike="noStrike" dirty="0" err="1">
                          <a:solidFill>
                            <a:srgbClr val="000000"/>
                          </a:solidFill>
                          <a:effectLst/>
                          <a:latin typeface="Calibri" panose="020F0502020204030204" pitchFamily="34" charset="0"/>
                        </a:rPr>
                        <a:t>ekar</a:t>
                      </a:r>
                      <a:r>
                        <a:rPr lang="en-US" sz="1200" b="0" i="0" u="none" strike="noStrike" dirty="0">
                          <a:solidFill>
                            <a:srgbClr val="000000"/>
                          </a:solidFill>
                          <a:effectLst/>
                          <a:latin typeface="Calibri" panose="020F0502020204030204" pitchFamily="34" charset="0"/>
                        </a:rPr>
                        <a:t> </a:t>
                      </a:r>
                    </a:p>
                    <a:p>
                      <a:pPr marL="0" indent="0" algn="l" fontAlgn="ctr">
                        <a:buNone/>
                      </a:pPr>
                      <a:r>
                        <a:rPr lang="en-US" sz="1200" b="0" i="0" u="none" strike="noStrike" dirty="0">
                          <a:solidFill>
                            <a:srgbClr val="000000"/>
                          </a:solidFill>
                          <a:effectLst/>
                          <a:latin typeface="Calibri" panose="020F0502020204030204" pitchFamily="34" charset="0"/>
                        </a:rPr>
                        <a:t>Di </a:t>
                      </a:r>
                      <a:r>
                        <a:rPr lang="en-US" sz="1200" b="0" i="0" u="none" strike="noStrike" dirty="0" err="1">
                          <a:solidFill>
                            <a:srgbClr val="000000"/>
                          </a:solidFill>
                          <a:effectLst/>
                          <a:latin typeface="Calibri" panose="020F0502020204030204" pitchFamily="34" charset="0"/>
                        </a:rPr>
                        <a:t>atas</a:t>
                      </a:r>
                      <a:r>
                        <a:rPr lang="en-US" sz="1200" b="0" i="0" u="none" strike="noStrike" dirty="0">
                          <a:solidFill>
                            <a:srgbClr val="000000"/>
                          </a:solidFill>
                          <a:effectLst/>
                          <a:latin typeface="Calibri" panose="020F0502020204030204" pitchFamily="34" charset="0"/>
                        </a:rPr>
                        <a:t> PT 263562-PT263629 dan </a:t>
                      </a:r>
                      <a:r>
                        <a:rPr lang="en-US" sz="1200" b="0" i="0" u="none" strike="noStrike" dirty="0" err="1">
                          <a:solidFill>
                            <a:srgbClr val="000000"/>
                          </a:solidFill>
                          <a:effectLst/>
                          <a:latin typeface="Calibri" panose="020F0502020204030204" pitchFamily="34" charset="0"/>
                        </a:rPr>
                        <a:t>tanah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kerajaan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simpanan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jalan</a:t>
                      </a:r>
                      <a:r>
                        <a:rPr lang="en-US" sz="1200" b="0" i="0" u="none" strike="noStrike" dirty="0">
                          <a:solidFill>
                            <a:srgbClr val="000000"/>
                          </a:solidFill>
                          <a:effectLst/>
                          <a:latin typeface="Calibri" panose="020F0502020204030204" pitchFamily="34" charset="0"/>
                        </a:rPr>
                        <a:t>), Mukim Hulu Kinta (</a:t>
                      </a:r>
                      <a:r>
                        <a:rPr lang="en-US" sz="1200" b="0" i="0" u="none" strike="noStrike" dirty="0" err="1">
                          <a:solidFill>
                            <a:srgbClr val="000000"/>
                          </a:solidFill>
                          <a:effectLst/>
                          <a:latin typeface="Calibri" panose="020F0502020204030204" pitchFamily="34" charset="0"/>
                        </a:rPr>
                        <a:t>Kepayang</a:t>
                      </a:r>
                      <a:r>
                        <a:rPr lang="en-US" sz="1200" b="0" i="0" u="none" strike="noStrike" dirty="0">
                          <a:solidFill>
                            <a:srgbClr val="000000"/>
                          </a:solidFill>
                          <a:effectLst/>
                          <a:latin typeface="Calibri" panose="020F0502020204030204" pitchFamily="34" charset="0"/>
                        </a:rPr>
                        <a:t>), Daerah Kinta, Perak </a:t>
                      </a:r>
                      <a:r>
                        <a:rPr lang="en-US" sz="1200" b="0" i="0" u="none" strike="noStrike" dirty="0" err="1">
                          <a:solidFill>
                            <a:srgbClr val="000000"/>
                          </a:solidFill>
                          <a:effectLst/>
                          <a:latin typeface="Calibri" panose="020F0502020204030204" pitchFamily="34" charset="0"/>
                        </a:rPr>
                        <a:t>Darul</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Ridzuan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untuk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Tetuan</a:t>
                      </a:r>
                      <a:r>
                        <a:rPr lang="en-US" sz="1200" b="0" i="0" u="none" strike="noStrike" dirty="0">
                          <a:solidFill>
                            <a:srgbClr val="000000"/>
                          </a:solidFill>
                          <a:effectLst/>
                          <a:latin typeface="Calibri" panose="020F0502020204030204" pitchFamily="34" charset="0"/>
                        </a:rPr>
                        <a:t> : </a:t>
                      </a:r>
                      <a:r>
                        <a:rPr lang="en-US" sz="1200" b="0" i="0" u="none" strike="noStrike" dirty="0" err="1">
                          <a:solidFill>
                            <a:srgbClr val="000000"/>
                          </a:solidFill>
                          <a:effectLst/>
                          <a:latin typeface="Calibri" panose="020F0502020204030204" pitchFamily="34" charset="0"/>
                        </a:rPr>
                        <a:t>Atech</a:t>
                      </a:r>
                      <a:r>
                        <a:rPr lang="en-US" sz="1200" b="0" i="0" u="none" strike="noStrike" dirty="0">
                          <a:solidFill>
                            <a:srgbClr val="000000"/>
                          </a:solidFill>
                          <a:effectLst/>
                          <a:latin typeface="Calibri" panose="020F0502020204030204" pitchFamily="34" charset="0"/>
                        </a:rPr>
                        <a:t> Properties Sdn Bhd. </a:t>
                      </a:r>
                    </a:p>
                  </a:txBody>
                  <a:tcPr marL="1300" marR="1300" marT="1300" marB="0" anchor="ctr"/>
                </a:tc>
                <a:tc>
                  <a:txBody>
                    <a:bodyPr/>
                    <a:lstStyle/>
                    <a:p>
                      <a:pPr algn="ctr" fontAlgn="ctr"/>
                      <a:endParaRPr lang="en-US" sz="1200" u="none" strike="noStrike" dirty="0">
                        <a:effectLst/>
                      </a:endParaRPr>
                    </a:p>
                    <a:p>
                      <a:pPr algn="ctr" fontAlgn="ctr"/>
                      <a:r>
                        <a:rPr lang="en-US" sz="1200" u="none" strike="noStrike" dirty="0">
                          <a:effectLst/>
                        </a:rPr>
                        <a:t>       30,000,000.00 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2021</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A Tech Properties Sdn Bhd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1"/>
                  </a:ext>
                </a:extLst>
              </a:tr>
              <a:tr h="1395989">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 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PEMBANGUNAN BERCAMPUR 6 BLOK PANGSAPURI PERKHIDMATAN 26 TINGKAT YANG MENGANDUNGI 2310 unit SERVIS APARTMENT DI ATAS LOT 62606 (LOT ASAL 25534), BANDAR SAUJANA PUTRA, MUKIM TANJUNG DUA BELAS, DAERAH KUALA LANGAT SELANGOR DARUL EHSAN.</a:t>
                      </a:r>
                      <a:br>
                        <a:rPr lang="en-US" sz="1200" u="none" strike="noStrike" dirty="0">
                          <a:effectLst/>
                        </a:rPr>
                      </a:br>
                      <a:r>
                        <a:rPr lang="en-US" sz="1200" u="none" strike="noStrike" dirty="0">
                          <a:effectLst/>
                        </a:rPr>
                        <a:t>UNTUK TETUAN SERIBU BAIDURI SDN. BHD.</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120,000,000.00 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2025</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err="1">
                          <a:effectLst/>
                        </a:rPr>
                        <a:t>Seribu</a:t>
                      </a:r>
                      <a:r>
                        <a:rPr lang="en-US" sz="1200" u="none" strike="noStrike" dirty="0">
                          <a:effectLst/>
                        </a:rPr>
                        <a:t> </a:t>
                      </a:r>
                      <a:r>
                        <a:rPr lang="en-US" sz="1200" u="none" strike="noStrike" dirty="0" err="1">
                          <a:effectLst/>
                        </a:rPr>
                        <a:t>Baiduri</a:t>
                      </a:r>
                      <a:r>
                        <a:rPr lang="en-US" sz="1200" u="none" strike="noStrike" dirty="0">
                          <a:effectLst/>
                        </a:rPr>
                        <a:t> </a:t>
                      </a:r>
                      <a:r>
                        <a:rPr lang="en-US" sz="1200" u="none" strike="noStrike" dirty="0" err="1">
                          <a:effectLst/>
                        </a:rPr>
                        <a:t>Sdn</a:t>
                      </a:r>
                      <a:r>
                        <a:rPr lang="en-US" sz="1200" u="none" strike="noStrike" dirty="0">
                          <a:effectLst/>
                        </a:rPr>
                        <a:t> </a:t>
                      </a:r>
                      <a:r>
                        <a:rPr lang="en-US" sz="1200" u="none" strike="noStrike" dirty="0" err="1">
                          <a:effectLst/>
                        </a:rPr>
                        <a:t>Bhd</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3131574591"/>
                  </a:ext>
                </a:extLst>
              </a:tr>
              <a:tr h="1395989">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b="0" i="0" u="none" strike="noStrike" dirty="0" err="1">
                          <a:solidFill>
                            <a:srgbClr val="000000"/>
                          </a:solidFill>
                          <a:effectLst/>
                          <a:latin typeface="Calibri" panose="020F0502020204030204" pitchFamily="34" charset="0"/>
                        </a:rPr>
                        <a:t>Cadangan</a:t>
                      </a:r>
                      <a:r>
                        <a:rPr lang="en-US" sz="1200" b="0" i="0" u="none" strike="noStrike" dirty="0">
                          <a:solidFill>
                            <a:srgbClr val="000000"/>
                          </a:solidFill>
                          <a:effectLst/>
                          <a:latin typeface="Calibri" panose="020F0502020204030204" pitchFamily="34" charset="0"/>
                        </a:rPr>
                        <a:t> Pembangunan </a:t>
                      </a:r>
                      <a:r>
                        <a:rPr lang="en-US" sz="1200" b="0" i="0" u="none" strike="noStrike" dirty="0" err="1">
                          <a:solidFill>
                            <a:srgbClr val="000000"/>
                          </a:solidFill>
                          <a:effectLst/>
                          <a:latin typeface="Calibri" panose="020F0502020204030204" pitchFamily="34" charset="0"/>
                        </a:rPr>
                        <a:t>Bagi</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Perumahan</a:t>
                      </a:r>
                      <a:r>
                        <a:rPr lang="en-US" sz="1200" b="0" i="0" u="none" strike="noStrike" dirty="0">
                          <a:solidFill>
                            <a:srgbClr val="000000"/>
                          </a:solidFill>
                          <a:effectLst/>
                          <a:latin typeface="Calibri" panose="020F0502020204030204" pitchFamily="34" charset="0"/>
                        </a:rPr>
                        <a:t> Strata </a:t>
                      </a:r>
                      <a:r>
                        <a:rPr lang="en-US" sz="1200" b="0" i="0" u="none" strike="noStrike" dirty="0" err="1">
                          <a:solidFill>
                            <a:srgbClr val="000000"/>
                          </a:solidFill>
                          <a:effectLst/>
                          <a:latin typeface="Calibri" panose="020F0502020204030204" pitchFamily="34" charset="0"/>
                        </a:rPr>
                        <a:t>Bertanah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Fasa</a:t>
                      </a:r>
                      <a:r>
                        <a:rPr lang="en-US" sz="1200" b="0" i="0" u="none" strike="noStrike" dirty="0">
                          <a:solidFill>
                            <a:srgbClr val="000000"/>
                          </a:solidFill>
                          <a:effectLst/>
                          <a:latin typeface="Calibri" panose="020F0502020204030204" pitchFamily="34" charset="0"/>
                        </a:rPr>
                        <a:t> 3B yang </a:t>
                      </a:r>
                      <a:r>
                        <a:rPr lang="en-US" sz="1200" b="0" i="0" u="none" strike="noStrike" dirty="0" err="1">
                          <a:solidFill>
                            <a:srgbClr val="000000"/>
                          </a:solidFill>
                          <a:effectLst/>
                          <a:latin typeface="Calibri" panose="020F0502020204030204" pitchFamily="34" charset="0"/>
                        </a:rPr>
                        <a:t>terdiri</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daripada</a:t>
                      </a:r>
                      <a:r>
                        <a:rPr lang="en-US" sz="1200" b="0" i="0" u="none" strike="noStrike" dirty="0">
                          <a:solidFill>
                            <a:srgbClr val="000000"/>
                          </a:solidFill>
                          <a:effectLst/>
                          <a:latin typeface="Calibri" panose="020F0502020204030204" pitchFamily="34" charset="0"/>
                        </a:rPr>
                        <a:t>:-</a:t>
                      </a:r>
                    </a:p>
                    <a:p>
                      <a:pPr marL="171450" indent="-171450" algn="l" fontAlgn="ctr">
                        <a:buFontTx/>
                        <a:buChar char="-"/>
                      </a:pPr>
                      <a:r>
                        <a:rPr lang="en-US" sz="1200" b="0" i="0" u="none" strike="noStrike" dirty="0">
                          <a:solidFill>
                            <a:srgbClr val="000000"/>
                          </a:solidFill>
                          <a:effectLst/>
                          <a:latin typeface="Calibri" panose="020F0502020204030204" pitchFamily="34" charset="0"/>
                        </a:rPr>
                        <a:t>72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bandar</a:t>
                      </a:r>
                      <a:r>
                        <a:rPr lang="en-US" sz="1200" b="0" i="0" u="none" strike="noStrike" dirty="0">
                          <a:solidFill>
                            <a:srgbClr val="000000"/>
                          </a:solidFill>
                          <a:effectLst/>
                          <a:latin typeface="Calibri" panose="020F0502020204030204" pitchFamily="34" charset="0"/>
                        </a:rPr>
                        <a:t> strata 2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a:t>
                      </a:r>
                    </a:p>
                    <a:p>
                      <a:pPr marL="171450" indent="-171450" algn="l" fontAlgn="ctr">
                        <a:buFontTx/>
                        <a:buChar char="-"/>
                      </a:pPr>
                      <a:r>
                        <a:rPr lang="en-US" sz="1200" b="0" i="0" u="none" strike="noStrike" dirty="0">
                          <a:solidFill>
                            <a:srgbClr val="000000"/>
                          </a:solidFill>
                          <a:effectLst/>
                          <a:latin typeface="Calibri" panose="020F0502020204030204" pitchFamily="34" charset="0"/>
                        </a:rPr>
                        <a:t>245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teres strata 2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a:t>
                      </a:r>
                    </a:p>
                    <a:p>
                      <a:pPr marL="171450" indent="-171450" algn="l" fontAlgn="ctr">
                        <a:buFontTx/>
                        <a:buChar char="-"/>
                      </a:pPr>
                      <a:r>
                        <a:rPr lang="en-US" sz="1200" b="0" i="0" u="none" strike="noStrike" dirty="0">
                          <a:solidFill>
                            <a:srgbClr val="000000"/>
                          </a:solidFill>
                          <a:effectLst/>
                          <a:latin typeface="Calibri" panose="020F0502020204030204" pitchFamily="34" charset="0"/>
                        </a:rPr>
                        <a:t>144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bandar</a:t>
                      </a:r>
                      <a:r>
                        <a:rPr lang="en-US" sz="1200" b="0" i="0" u="none" strike="noStrike" dirty="0">
                          <a:solidFill>
                            <a:srgbClr val="000000"/>
                          </a:solidFill>
                          <a:effectLst/>
                          <a:latin typeface="Calibri" panose="020F0502020204030204" pitchFamily="34" charset="0"/>
                        </a:rPr>
                        <a:t> strata 2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a:t>
                      </a:r>
                    </a:p>
                    <a:p>
                      <a:pPr marL="171450" indent="-171450" algn="l" fontAlgn="ctr">
                        <a:buFontTx/>
                        <a:buChar char="-"/>
                      </a:pPr>
                      <a:r>
                        <a:rPr lang="en-US" sz="1200" b="0" i="0" u="none" strike="noStrike" dirty="0">
                          <a:solidFill>
                            <a:srgbClr val="000000"/>
                          </a:solidFill>
                          <a:effectLst/>
                          <a:latin typeface="Calibri" panose="020F0502020204030204" pitchFamily="34" charset="0"/>
                        </a:rPr>
                        <a:t>226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teres strata 2 </a:t>
                      </a:r>
                      <a:r>
                        <a:rPr lang="en-US" sz="1200" b="0" i="0" u="none" strike="noStrike" dirty="0" err="1">
                          <a:solidFill>
                            <a:srgbClr val="000000"/>
                          </a:solidFill>
                          <a:effectLst/>
                          <a:latin typeface="Calibri" panose="020F0502020204030204" pitchFamily="34" charset="0"/>
                        </a:rPr>
                        <a:t>tingkat</a:t>
                      </a:r>
                      <a:endParaRPr lang="en-US" sz="1200" b="0" i="0" u="none" strike="noStrike" dirty="0">
                        <a:solidFill>
                          <a:srgbClr val="000000"/>
                        </a:solidFill>
                        <a:effectLst/>
                        <a:latin typeface="Calibri" panose="020F0502020204030204" pitchFamily="34" charset="0"/>
                      </a:endParaRPr>
                    </a:p>
                    <a:p>
                      <a:pPr marL="171450" indent="-171450" algn="l" fontAlgn="ctr">
                        <a:buFontTx/>
                        <a:buChar char="-"/>
                      </a:pPr>
                      <a:r>
                        <a:rPr lang="en-US" sz="1200" b="0" i="0" u="none" strike="noStrike" dirty="0">
                          <a:solidFill>
                            <a:srgbClr val="000000"/>
                          </a:solidFill>
                          <a:effectLst/>
                          <a:latin typeface="Calibri" panose="020F0502020204030204" pitchFamily="34" charset="0"/>
                        </a:rPr>
                        <a:t>259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teres strata 2 </a:t>
                      </a:r>
                      <a:r>
                        <a:rPr lang="en-US" sz="1200" b="0" i="0" u="none" strike="noStrike" dirty="0" err="1">
                          <a:solidFill>
                            <a:srgbClr val="000000"/>
                          </a:solidFill>
                          <a:effectLst/>
                          <a:latin typeface="Calibri" panose="020F0502020204030204" pitchFamily="34" charset="0"/>
                        </a:rPr>
                        <a:t>tingkat</a:t>
                      </a:r>
                      <a:r>
                        <a:rPr lang="en-US" sz="1200" b="0" i="0" u="none" strike="noStrike" dirty="0">
                          <a:solidFill>
                            <a:srgbClr val="000000"/>
                          </a:solidFill>
                          <a:effectLst/>
                          <a:latin typeface="Calibri" panose="020F0502020204030204" pitchFamily="34" charset="0"/>
                        </a:rPr>
                        <a:t> </a:t>
                      </a:r>
                    </a:p>
                    <a:p>
                      <a:pPr marL="0" indent="0" algn="l" fontAlgn="ctr">
                        <a:buFontTx/>
                        <a:buNone/>
                      </a:pPr>
                      <a:r>
                        <a:rPr lang="en-US" sz="1200" b="0" i="0" u="none" strike="noStrike" dirty="0">
                          <a:solidFill>
                            <a:srgbClr val="000000"/>
                          </a:solidFill>
                          <a:effectLst/>
                          <a:latin typeface="Calibri" panose="020F0502020204030204" pitchFamily="34" charset="0"/>
                        </a:rPr>
                        <a:t>di </a:t>
                      </a:r>
                      <a:r>
                        <a:rPr lang="en-US" sz="1200" b="0" i="0" u="none" strike="noStrike" dirty="0" err="1">
                          <a:solidFill>
                            <a:srgbClr val="000000"/>
                          </a:solidFill>
                          <a:effectLst/>
                          <a:latin typeface="Calibri" panose="020F0502020204030204" pitchFamily="34" charset="0"/>
                        </a:rPr>
                        <a:t>atas</a:t>
                      </a:r>
                      <a:r>
                        <a:rPr lang="en-US" sz="1200" b="0" i="0" u="none" strike="noStrike" dirty="0">
                          <a:solidFill>
                            <a:srgbClr val="000000"/>
                          </a:solidFill>
                          <a:effectLst/>
                          <a:latin typeface="Calibri" panose="020F0502020204030204" pitchFamily="34" charset="0"/>
                        </a:rPr>
                        <a:t> Plot PT60670 dan PT 60671, , Tanah </a:t>
                      </a:r>
                      <a:r>
                        <a:rPr lang="en-US" sz="1200" b="0" i="0" u="none" strike="noStrike" dirty="0" err="1">
                          <a:solidFill>
                            <a:srgbClr val="000000"/>
                          </a:solidFill>
                          <a:effectLst/>
                          <a:latin typeface="Calibri" panose="020F0502020204030204" pitchFamily="34" charset="0"/>
                        </a:rPr>
                        <a:t>Simpanan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Melayu</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Dengkil</a:t>
                      </a:r>
                      <a:r>
                        <a:rPr lang="en-US" sz="1200" b="0" i="0" u="none" strike="noStrike" dirty="0">
                          <a:solidFill>
                            <a:srgbClr val="000000"/>
                          </a:solidFill>
                          <a:effectLst/>
                          <a:latin typeface="Calibri" panose="020F0502020204030204" pitchFamily="34" charset="0"/>
                        </a:rPr>
                        <a:t>, Mukim </a:t>
                      </a:r>
                      <a:r>
                        <a:rPr lang="en-US" sz="1200" b="0" i="0" u="none" strike="noStrike" dirty="0" err="1">
                          <a:solidFill>
                            <a:srgbClr val="000000"/>
                          </a:solidFill>
                          <a:effectLst/>
                          <a:latin typeface="Calibri" panose="020F0502020204030204" pitchFamily="34" charset="0"/>
                        </a:rPr>
                        <a:t>Dengkil</a:t>
                      </a:r>
                      <a:r>
                        <a:rPr lang="en-US" sz="1200" b="0" i="0" u="none" strike="noStrike" dirty="0">
                          <a:solidFill>
                            <a:srgbClr val="000000"/>
                          </a:solidFill>
                          <a:effectLst/>
                          <a:latin typeface="Calibri" panose="020F0502020204030204" pitchFamily="34" charset="0"/>
                        </a:rPr>
                        <a:t>, Daerah Sepang, Selangor </a:t>
                      </a:r>
                      <a:r>
                        <a:rPr lang="en-US" sz="1200" b="0" i="0" u="none" strike="noStrike" dirty="0" err="1">
                          <a:solidFill>
                            <a:srgbClr val="000000"/>
                          </a:solidFill>
                          <a:effectLst/>
                          <a:latin typeface="Calibri" panose="020F0502020204030204" pitchFamily="34" charset="0"/>
                        </a:rPr>
                        <a:t>untuk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Tetuan</a:t>
                      </a:r>
                      <a:r>
                        <a:rPr lang="en-US" sz="1200" b="0" i="0" u="none" strike="noStrike" dirty="0">
                          <a:solidFill>
                            <a:srgbClr val="000000"/>
                          </a:solidFill>
                          <a:effectLst/>
                          <a:latin typeface="Calibri" panose="020F0502020204030204" pitchFamily="34" charset="0"/>
                        </a:rPr>
                        <a:t> Saga Tunas Sdn Bhd dan </a:t>
                      </a:r>
                      <a:r>
                        <a:rPr lang="en-US" sz="1200" b="0" i="0" u="none" strike="noStrike" dirty="0" err="1">
                          <a:solidFill>
                            <a:srgbClr val="000000"/>
                          </a:solidFill>
                          <a:effectLst/>
                          <a:latin typeface="Calibri" panose="020F0502020204030204" pitchFamily="34" charset="0"/>
                        </a:rPr>
                        <a:t>Permodalan</a:t>
                      </a:r>
                      <a:r>
                        <a:rPr lang="en-US" sz="1200" b="0" i="0" u="none" strike="noStrike" dirty="0">
                          <a:solidFill>
                            <a:srgbClr val="000000"/>
                          </a:solidFill>
                          <a:effectLst/>
                          <a:latin typeface="Calibri" panose="020F0502020204030204" pitchFamily="34" charset="0"/>
                        </a:rPr>
                        <a:t> Negeri Selangor Bhd. </a:t>
                      </a:r>
                    </a:p>
                  </a:txBody>
                  <a:tcPr marL="1300" marR="1300" marT="1300" marB="0" anchor="ctr"/>
                </a:tc>
                <a:tc>
                  <a:txBody>
                    <a:bodyPr/>
                    <a:lstStyle/>
                    <a:p>
                      <a:pPr algn="ctr" fontAlgn="ctr"/>
                      <a:r>
                        <a:rPr lang="en-US" sz="1200" u="none" strike="noStrike" dirty="0">
                          <a:effectLst/>
                        </a:rPr>
                        <a:t>      30,500,000.00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2022</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err="1">
                          <a:effectLst/>
                        </a:rPr>
                        <a:t>Edisi</a:t>
                      </a:r>
                      <a:r>
                        <a:rPr lang="en-US" sz="1200" u="none" strike="noStrike" dirty="0">
                          <a:effectLst/>
                        </a:rPr>
                        <a:t> </a:t>
                      </a:r>
                      <a:r>
                        <a:rPr lang="en-US" sz="1200" u="none" strike="noStrike" dirty="0" err="1">
                          <a:effectLst/>
                        </a:rPr>
                        <a:t>Megah</a:t>
                      </a:r>
                      <a:r>
                        <a:rPr lang="en-US" sz="1200" u="none" strike="noStrike" dirty="0">
                          <a:effectLst/>
                        </a:rPr>
                        <a:t> Sdn Bhd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3"/>
                  </a:ext>
                </a:extLst>
              </a:tr>
            </a:tbl>
          </a:graphicData>
        </a:graphic>
      </p:graphicFrame>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658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pic>
        <p:nvPicPr>
          <p:cNvPr id="30722" name="Picture 2" descr="http://www.silverlandcapital.com/assets/images/silverlakes/master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429324"/>
            <a:ext cx="5643268" cy="3631751"/>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www.studiobikin.com/p/silv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59" y="965200"/>
            <a:ext cx="6116041" cy="32231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284759" y="4424635"/>
            <a:ext cx="2766300" cy="1036410"/>
          </a:xfrm>
          <a:prstGeom prst="rect">
            <a:avLst/>
          </a:prstGeom>
        </p:spPr>
      </p:pic>
    </p:spTree>
    <p:extLst>
      <p:ext uri="{BB962C8B-B14F-4D97-AF65-F5344CB8AC3E}">
        <p14:creationId xmlns:p14="http://schemas.microsoft.com/office/powerpoint/2010/main" val="1019996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pic>
        <p:nvPicPr>
          <p:cNvPr id="2" name="Picture 1"/>
          <p:cNvPicPr>
            <a:picLocks noChangeAspect="1"/>
          </p:cNvPicPr>
          <p:nvPr/>
        </p:nvPicPr>
        <p:blipFill>
          <a:blip r:embed="rId4"/>
          <a:stretch>
            <a:fillRect/>
          </a:stretch>
        </p:blipFill>
        <p:spPr>
          <a:xfrm>
            <a:off x="448078" y="1144128"/>
            <a:ext cx="5342083" cy="3269263"/>
          </a:xfrm>
          <a:prstGeom prst="rect">
            <a:avLst/>
          </a:prstGeom>
        </p:spPr>
      </p:pic>
      <p:sp>
        <p:nvSpPr>
          <p:cNvPr id="9" name="Title 1"/>
          <p:cNvSpPr txBox="1">
            <a:spLocks/>
          </p:cNvSpPr>
          <p:nvPr/>
        </p:nvSpPr>
        <p:spPr>
          <a:xfrm>
            <a:off x="-467081" y="4447822"/>
            <a:ext cx="5915025" cy="514209"/>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ctr"/>
            <a:r>
              <a:rPr lang="en-US" sz="2800" u="sng" dirty="0">
                <a:latin typeface="Arial Black" panose="020B0A04020102020204" pitchFamily="34" charset="0"/>
              </a:rPr>
              <a:t>CASA SUBANG, IPOH</a:t>
            </a:r>
          </a:p>
        </p:txBody>
      </p:sp>
    </p:spTree>
    <p:extLst>
      <p:ext uri="{BB962C8B-B14F-4D97-AF65-F5344CB8AC3E}">
        <p14:creationId xmlns:p14="http://schemas.microsoft.com/office/powerpoint/2010/main" val="31397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outdoor, city, apartment building&#10;&#10;Description automatically generated">
            <a:extLst>
              <a:ext uri="{FF2B5EF4-FFF2-40B4-BE49-F238E27FC236}">
                <a16:creationId xmlns:a16="http://schemas.microsoft.com/office/drawing/2014/main" id="{F050FFA8-AEA3-4948-9062-C82FC9B78D71}"/>
              </a:ext>
            </a:extLst>
          </p:cNvPr>
          <p:cNvPicPr>
            <a:picLocks noChangeAspect="1"/>
          </p:cNvPicPr>
          <p:nvPr/>
        </p:nvPicPr>
        <p:blipFill rotWithShape="1">
          <a:blip r:embed="rId2">
            <a:extLst>
              <a:ext uri="{28A0092B-C50C-407E-A947-70E740481C1C}">
                <a14:useLocalDpi xmlns:a14="http://schemas.microsoft.com/office/drawing/2010/main" val="0"/>
              </a:ext>
            </a:extLst>
          </a:blip>
          <a:srcRect t="6306"/>
          <a:stretch/>
        </p:blipFill>
        <p:spPr>
          <a:xfrm>
            <a:off x="457200" y="457200"/>
            <a:ext cx="11277600" cy="5943600"/>
          </a:xfrm>
          <a:prstGeom prst="rect">
            <a:avLst/>
          </a:prstGeom>
        </p:spPr>
      </p:pic>
      <p:sp>
        <p:nvSpPr>
          <p:cNvPr id="9" name="Title 1">
            <a:extLst>
              <a:ext uri="{FF2B5EF4-FFF2-40B4-BE49-F238E27FC236}">
                <a16:creationId xmlns:a16="http://schemas.microsoft.com/office/drawing/2014/main" id="{C243E6B1-4EE2-4D30-B8A1-2FF7D2BA6117}"/>
              </a:ext>
            </a:extLst>
          </p:cNvPr>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spTree>
    <p:extLst>
      <p:ext uri="{BB962C8B-B14F-4D97-AF65-F5344CB8AC3E}">
        <p14:creationId xmlns:p14="http://schemas.microsoft.com/office/powerpoint/2010/main" val="1403290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pic>
        <p:nvPicPr>
          <p:cNvPr id="25602"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152" y="952302"/>
            <a:ext cx="7714923" cy="435121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Double Storey Cluster Link Hous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89" y="2851449"/>
            <a:ext cx="2637891" cy="197841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Double Storey Terrace Hous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589" y="873031"/>
            <a:ext cx="2637891" cy="1978418"/>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Double Storey Semi-D Hous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589" y="4829867"/>
            <a:ext cx="2637891" cy="1862352"/>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undefin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3617" y="5503837"/>
            <a:ext cx="1581150" cy="104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069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03AADFC-2BB4-4EEE-B973-85651662B1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35711" y="643467"/>
            <a:ext cx="6920578"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D00C0B3-D184-48FC-BB60-A44B60403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33" y="806093"/>
            <a:ext cx="5383763" cy="14735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7EB5DAD-6B4B-4B6B-8BCA-6FB1CEE5F6CD}"/>
              </a:ext>
            </a:extLst>
          </p:cNvPr>
          <p:cNvSpPr txBox="1">
            <a:spLocks/>
          </p:cNvSpPr>
          <p:nvPr/>
        </p:nvSpPr>
        <p:spPr>
          <a:xfrm>
            <a:off x="6186196" y="5778017"/>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spTree>
    <p:extLst>
      <p:ext uri="{BB962C8B-B14F-4D97-AF65-F5344CB8AC3E}">
        <p14:creationId xmlns:p14="http://schemas.microsoft.com/office/powerpoint/2010/main" val="196260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pic>
        <p:nvPicPr>
          <p:cNvPr id="31746" name="Picture 2" descr="https://static1.squarespace.com/static/57762e5946c3c47936f4a0ee/t/57f311dfb3db2ba26248c653/1475545535923/?format=1000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485" y="26092"/>
            <a:ext cx="4963631" cy="4606250"/>
          </a:xfrm>
          <a:prstGeom prst="rect">
            <a:avLst/>
          </a:prstGeom>
          <a:solidFill>
            <a:schemeClr val="bg1">
              <a:alpha val="1000"/>
            </a:schemeClr>
          </a:solidFill>
        </p:spPr>
      </p:pic>
      <p:pic>
        <p:nvPicPr>
          <p:cNvPr id="31748" name="Picture 4" descr="http://nebula.wsimg.com/0f8a3591d11de635d722ad8a003669a8?AccessKeyId=F2803D7E7EA35725BEFB&amp;disposition=0&amp;alloworigi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189" y="1016000"/>
            <a:ext cx="5594012" cy="3290888"/>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Perspect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3957711"/>
            <a:ext cx="5501640" cy="275082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T-C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8201" y="4449857"/>
            <a:ext cx="2857500" cy="240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307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pic>
        <p:nvPicPr>
          <p:cNvPr id="27650"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799" y="5315902"/>
            <a:ext cx="1905000" cy="98107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lbs.com.my/media/3032/overall-aerial-view_2104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479" y="912997"/>
            <a:ext cx="7396201" cy="5547151"/>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www.lbs.com.my/media/3038/aerial-view_2104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635" y="1811655"/>
            <a:ext cx="4398433" cy="329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8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
        <p:nvSpPr>
          <p:cNvPr id="2" name="AutoShape 6" descr="http://uploads.kinibiz.com/2015/01/Midhills-by-LBS-Bina-Group-Berhad.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706" name="Picture 10" descr="http://uploads.kinibiz.com/2015/01/Midhills-by-LBS-Bina-Group-Berh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461" y="2451308"/>
            <a:ext cx="5727244" cy="4145434"/>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http://www.midhills.com.my/en/images/logo-midhil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4136" y="4920265"/>
            <a:ext cx="2381250" cy="704851"/>
          </a:xfrm>
          <a:prstGeom prst="rect">
            <a:avLst/>
          </a:prstGeom>
          <a:noFill/>
          <a:extLst>
            <a:ext uri="{909E8E84-426E-40DD-AFC4-6F175D3DCCD1}">
              <a14:hiddenFill xmlns:a14="http://schemas.microsoft.com/office/drawing/2010/main">
                <a:solidFill>
                  <a:srgbClr val="FFFFFF"/>
                </a:solidFill>
              </a14:hiddenFill>
            </a:ext>
          </a:extLst>
        </p:spPr>
      </p:pic>
      <p:pic>
        <p:nvPicPr>
          <p:cNvPr id="29710" name="Picture 14"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7446" y="873030"/>
            <a:ext cx="5831113" cy="383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318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pic>
        <p:nvPicPr>
          <p:cNvPr id="21508" name="Picture 4"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23216"/>
            <a:ext cx="7014868" cy="3279452"/>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undefin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95" y="1006158"/>
            <a:ext cx="6133465" cy="286739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bsp21.com.my/images/logo-bsp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055" y="1148080"/>
            <a:ext cx="3155576" cy="13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034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www.lbs.com.my/media/1953/drop-off-f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54" y="3840480"/>
            <a:ext cx="4679326" cy="28368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
        <p:nvSpPr>
          <p:cNvPr id="7" name="Title 1"/>
          <p:cNvSpPr txBox="1">
            <a:spLocks/>
          </p:cNvSpPr>
          <p:nvPr/>
        </p:nvSpPr>
        <p:spPr>
          <a:xfrm>
            <a:off x="284759" y="2826282"/>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ctr"/>
            <a:r>
              <a:rPr lang="en-US" u="sng" dirty="0">
                <a:latin typeface="Arial Black" panose="020B0A04020102020204" pitchFamily="34" charset="0"/>
              </a:rPr>
              <a:t>SKYVILLA</a:t>
            </a:r>
          </a:p>
        </p:txBody>
      </p:sp>
      <p:pic>
        <p:nvPicPr>
          <p:cNvPr id="24578" name="Picture 2" descr="http://www.lbs.com.my/media/1964/5-mid-eye-f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200" y="938988"/>
            <a:ext cx="6760868" cy="507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graphicFrame>
        <p:nvGraphicFramePr>
          <p:cNvPr id="4" name="Table 3"/>
          <p:cNvGraphicFramePr>
            <a:graphicFrameLocks noGrp="1"/>
          </p:cNvGraphicFramePr>
          <p:nvPr>
            <p:extLst>
              <p:ext uri="{D42A27DB-BD31-4B8C-83A1-F6EECF244321}">
                <p14:modId xmlns:p14="http://schemas.microsoft.com/office/powerpoint/2010/main" val="450369685"/>
              </p:ext>
            </p:extLst>
          </p:nvPr>
        </p:nvGraphicFramePr>
        <p:xfrm>
          <a:off x="387050" y="873031"/>
          <a:ext cx="11657018" cy="3112860"/>
        </p:xfrm>
        <a:graphic>
          <a:graphicData uri="http://schemas.openxmlformats.org/drawingml/2006/table">
            <a:tbl>
              <a:tblPr>
                <a:tableStyleId>{5C22544A-7EE6-4342-B048-85BDC9FD1C3A}</a:tableStyleId>
              </a:tblPr>
              <a:tblGrid>
                <a:gridCol w="454170">
                  <a:extLst>
                    <a:ext uri="{9D8B030D-6E8A-4147-A177-3AD203B41FA5}">
                      <a16:colId xmlns:a16="http://schemas.microsoft.com/office/drawing/2014/main" val="20000"/>
                    </a:ext>
                  </a:extLst>
                </a:gridCol>
                <a:gridCol w="1029448">
                  <a:extLst>
                    <a:ext uri="{9D8B030D-6E8A-4147-A177-3AD203B41FA5}">
                      <a16:colId xmlns:a16="http://schemas.microsoft.com/office/drawing/2014/main" val="20001"/>
                    </a:ext>
                  </a:extLst>
                </a:gridCol>
                <a:gridCol w="6812546">
                  <a:extLst>
                    <a:ext uri="{9D8B030D-6E8A-4147-A177-3AD203B41FA5}">
                      <a16:colId xmlns:a16="http://schemas.microsoft.com/office/drawing/2014/main" val="20002"/>
                    </a:ext>
                  </a:extLst>
                </a:gridCol>
                <a:gridCol w="1256536">
                  <a:extLst>
                    <a:ext uri="{9D8B030D-6E8A-4147-A177-3AD203B41FA5}">
                      <a16:colId xmlns:a16="http://schemas.microsoft.com/office/drawing/2014/main" val="20003"/>
                    </a:ext>
                  </a:extLst>
                </a:gridCol>
                <a:gridCol w="1044591">
                  <a:extLst>
                    <a:ext uri="{9D8B030D-6E8A-4147-A177-3AD203B41FA5}">
                      <a16:colId xmlns:a16="http://schemas.microsoft.com/office/drawing/2014/main" val="20004"/>
                    </a:ext>
                  </a:extLst>
                </a:gridCol>
                <a:gridCol w="1059727">
                  <a:extLst>
                    <a:ext uri="{9D8B030D-6E8A-4147-A177-3AD203B41FA5}">
                      <a16:colId xmlns:a16="http://schemas.microsoft.com/office/drawing/2014/main" val="20005"/>
                    </a:ext>
                  </a:extLst>
                </a:gridCol>
              </a:tblGrid>
              <a:tr h="122626">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Types of Project</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Name of Project</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 Project Cost(s) - M&amp;E Services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Completion Date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Client </a:t>
                      </a:r>
                      <a:endParaRPr lang="en-US" sz="1200" b="0" i="0" u="none" strike="noStrike">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0"/>
                  </a:ext>
                </a:extLst>
              </a:tr>
              <a:tr h="404038">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b="0" i="0" u="none" strike="noStrike" dirty="0" err="1">
                          <a:solidFill>
                            <a:srgbClr val="000000"/>
                          </a:solidFill>
                          <a:effectLst/>
                          <a:latin typeface="Calibri" panose="020F0502020204030204" pitchFamily="34" charset="0"/>
                        </a:rPr>
                        <a:t>Cadangan</a:t>
                      </a:r>
                      <a:r>
                        <a:rPr lang="en-US" sz="1200" b="0" i="0" u="none" strike="noStrike" dirty="0">
                          <a:solidFill>
                            <a:srgbClr val="000000"/>
                          </a:solidFill>
                          <a:effectLst/>
                          <a:latin typeface="Calibri" panose="020F0502020204030204" pitchFamily="34" charset="0"/>
                        </a:rPr>
                        <a:t> Pembangunan </a:t>
                      </a:r>
                      <a:r>
                        <a:rPr lang="en-US" sz="1200" b="0" i="0" u="none" strike="noStrike" dirty="0" err="1">
                          <a:solidFill>
                            <a:srgbClr val="000000"/>
                          </a:solidFill>
                          <a:effectLst/>
                          <a:latin typeface="Calibri" panose="020F0502020204030204" pitchFamily="34" charset="0"/>
                        </a:rPr>
                        <a:t>Bagi</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Perumahan</a:t>
                      </a:r>
                      <a:r>
                        <a:rPr lang="en-US" sz="1200" b="0" i="0" u="none" strike="noStrike" dirty="0">
                          <a:solidFill>
                            <a:srgbClr val="000000"/>
                          </a:solidFill>
                          <a:effectLst/>
                          <a:latin typeface="Calibri" panose="020F0502020204030204" pitchFamily="34" charset="0"/>
                        </a:rPr>
                        <a:t> Strata </a:t>
                      </a:r>
                      <a:r>
                        <a:rPr lang="en-US" sz="1200" b="0" i="0" u="none" strike="noStrike" dirty="0" err="1">
                          <a:solidFill>
                            <a:srgbClr val="000000"/>
                          </a:solidFill>
                          <a:effectLst/>
                          <a:latin typeface="Calibri" panose="020F0502020204030204" pitchFamily="34" charset="0"/>
                        </a:rPr>
                        <a:t>Bertanah</a:t>
                      </a:r>
                      <a:r>
                        <a:rPr lang="en-US" sz="1200" b="0" i="0" u="none" strike="noStrike" dirty="0">
                          <a:solidFill>
                            <a:srgbClr val="000000"/>
                          </a:solidFill>
                          <a:effectLst/>
                          <a:latin typeface="Calibri" panose="020F0502020204030204" pitchFamily="34" charset="0"/>
                        </a:rPr>
                        <a:t> yang </a:t>
                      </a:r>
                      <a:r>
                        <a:rPr lang="en-US" sz="1200" b="0" i="0" u="none" strike="noStrike" dirty="0" err="1">
                          <a:solidFill>
                            <a:srgbClr val="000000"/>
                          </a:solidFill>
                          <a:effectLst/>
                          <a:latin typeface="Calibri" panose="020F0502020204030204" pitchFamily="34" charset="0"/>
                        </a:rPr>
                        <a:t>terdiri</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daripada</a:t>
                      </a:r>
                      <a:r>
                        <a:rPr lang="en-US" sz="1200" b="0" i="0" u="none" strike="noStrike" dirty="0">
                          <a:solidFill>
                            <a:srgbClr val="000000"/>
                          </a:solidFill>
                          <a:effectLst/>
                          <a:latin typeface="Calibri" panose="020F0502020204030204" pitchFamily="34" charset="0"/>
                        </a:rPr>
                        <a:t> : </a:t>
                      </a:r>
                    </a:p>
                    <a:p>
                      <a:pPr marL="171450" indent="-171450" algn="l" fontAlgn="ctr">
                        <a:buFontTx/>
                        <a:buChar char="-"/>
                      </a:pPr>
                      <a:r>
                        <a:rPr lang="en-US" sz="1200" b="0" i="0" u="none" strike="noStrike" dirty="0">
                          <a:solidFill>
                            <a:srgbClr val="000000"/>
                          </a:solidFill>
                          <a:effectLst/>
                          <a:latin typeface="Calibri" panose="020F0502020204030204" pitchFamily="34" charset="0"/>
                        </a:rPr>
                        <a:t>162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Teres 2 Tingkat </a:t>
                      </a:r>
                    </a:p>
                    <a:p>
                      <a:pPr marL="171450" indent="-171450" algn="l" fontAlgn="ctr">
                        <a:buFontTx/>
                        <a:buChar char="-"/>
                      </a:pPr>
                      <a:r>
                        <a:rPr lang="en-US" sz="1200" b="0" i="0" u="none" strike="noStrike" dirty="0">
                          <a:solidFill>
                            <a:srgbClr val="000000"/>
                          </a:solidFill>
                          <a:effectLst/>
                          <a:latin typeface="Calibri" panose="020F0502020204030204" pitchFamily="34" charset="0"/>
                        </a:rPr>
                        <a:t>217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Teres 2 Tingkat</a:t>
                      </a:r>
                    </a:p>
                    <a:p>
                      <a:pPr marL="171450" indent="-171450" algn="l" fontAlgn="ctr">
                        <a:buFontTx/>
                        <a:buChar char="-"/>
                      </a:pPr>
                      <a:r>
                        <a:rPr lang="en-US" sz="1200" b="0" i="0" u="none" strike="noStrike" dirty="0">
                          <a:solidFill>
                            <a:srgbClr val="000000"/>
                          </a:solidFill>
                          <a:effectLst/>
                          <a:latin typeface="Calibri" panose="020F0502020204030204" pitchFamily="34" charset="0"/>
                        </a:rPr>
                        <a:t>282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Bandar 2 Tingkat </a:t>
                      </a:r>
                    </a:p>
                    <a:p>
                      <a:pPr marL="171450" indent="-171450" algn="l" fontAlgn="ctr">
                        <a:buFontTx/>
                        <a:buChar char="-"/>
                      </a:pPr>
                      <a:r>
                        <a:rPr lang="en-US" sz="1200" b="0" i="0" u="none" strike="noStrike" dirty="0">
                          <a:solidFill>
                            <a:srgbClr val="000000"/>
                          </a:solidFill>
                          <a:effectLst/>
                          <a:latin typeface="Calibri" panose="020F0502020204030204" pitchFamily="34" charset="0"/>
                        </a:rPr>
                        <a:t>208 unit </a:t>
                      </a:r>
                      <a:r>
                        <a:rPr lang="en-US" sz="1200" b="0" i="0" u="none" strike="noStrike" dirty="0" err="1">
                          <a:solidFill>
                            <a:srgbClr val="000000"/>
                          </a:solidFill>
                          <a:effectLst/>
                          <a:latin typeface="Calibri" panose="020F0502020204030204" pitchFamily="34" charset="0"/>
                        </a:rPr>
                        <a:t>Rumah</a:t>
                      </a:r>
                      <a:r>
                        <a:rPr lang="en-US" sz="1200" b="0" i="0" u="none" strike="noStrike" dirty="0">
                          <a:solidFill>
                            <a:srgbClr val="000000"/>
                          </a:solidFill>
                          <a:effectLst/>
                          <a:latin typeface="Calibri" panose="020F0502020204030204" pitchFamily="34" charset="0"/>
                        </a:rPr>
                        <a:t> Bandar 2 Tingkat </a:t>
                      </a:r>
                    </a:p>
                    <a:p>
                      <a:pPr marL="0" indent="0" algn="l" fontAlgn="ctr">
                        <a:buFontTx/>
                        <a:buNone/>
                      </a:pPr>
                      <a:r>
                        <a:rPr lang="en-US" sz="1200" b="0" i="0" u="none" strike="noStrike" dirty="0">
                          <a:solidFill>
                            <a:srgbClr val="000000"/>
                          </a:solidFill>
                          <a:effectLst/>
                          <a:latin typeface="Calibri" panose="020F0502020204030204" pitchFamily="34" charset="0"/>
                        </a:rPr>
                        <a:t>Di </a:t>
                      </a:r>
                      <a:r>
                        <a:rPr lang="en-US" sz="1200" b="0" i="0" u="none" strike="noStrike" dirty="0" err="1">
                          <a:solidFill>
                            <a:srgbClr val="000000"/>
                          </a:solidFill>
                          <a:effectLst/>
                          <a:latin typeface="Calibri" panose="020F0502020204030204" pitchFamily="34" charset="0"/>
                        </a:rPr>
                        <a:t>atas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Sebahagian</a:t>
                      </a:r>
                      <a:r>
                        <a:rPr lang="en-US" sz="1200" b="0" i="0" u="none" strike="noStrike" dirty="0">
                          <a:solidFill>
                            <a:srgbClr val="000000"/>
                          </a:solidFill>
                          <a:effectLst/>
                          <a:latin typeface="Calibri" panose="020F0502020204030204" pitchFamily="34" charset="0"/>
                        </a:rPr>
                        <a:t> Lot PT 61773, Tanah </a:t>
                      </a:r>
                      <a:r>
                        <a:rPr lang="en-US" sz="1200" b="0" i="0" u="none" strike="noStrike" dirty="0" err="1">
                          <a:solidFill>
                            <a:srgbClr val="000000"/>
                          </a:solidFill>
                          <a:effectLst/>
                          <a:latin typeface="Calibri" panose="020F0502020204030204" pitchFamily="34" charset="0"/>
                        </a:rPr>
                        <a:t>Simpanan</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Melayu</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Dengkil</a:t>
                      </a:r>
                      <a:r>
                        <a:rPr lang="en-US" sz="1200" b="0" i="0" u="none" strike="noStrike" dirty="0">
                          <a:solidFill>
                            <a:srgbClr val="000000"/>
                          </a:solidFill>
                          <a:effectLst/>
                          <a:latin typeface="Calibri" panose="020F0502020204030204" pitchFamily="34" charset="0"/>
                        </a:rPr>
                        <a:t>, Mukim </a:t>
                      </a:r>
                      <a:r>
                        <a:rPr lang="en-US" sz="1200" b="0" i="0" u="none" strike="noStrike" dirty="0" err="1">
                          <a:solidFill>
                            <a:srgbClr val="000000"/>
                          </a:solidFill>
                          <a:effectLst/>
                          <a:latin typeface="Calibri" panose="020F0502020204030204" pitchFamily="34" charset="0"/>
                        </a:rPr>
                        <a:t>Dengkil</a:t>
                      </a:r>
                      <a:r>
                        <a:rPr lang="en-US" sz="1200" b="0" i="0" u="none" strike="noStrike" dirty="0">
                          <a:solidFill>
                            <a:srgbClr val="000000"/>
                          </a:solidFill>
                          <a:effectLst/>
                          <a:latin typeface="Calibri" panose="020F0502020204030204" pitchFamily="34" charset="0"/>
                        </a:rPr>
                        <a:t>, Daerah Sepang, Selangor </a:t>
                      </a:r>
                      <a:r>
                        <a:rPr lang="en-US" sz="1200" b="0" i="0" u="none" strike="noStrike" dirty="0" err="1">
                          <a:solidFill>
                            <a:srgbClr val="000000"/>
                          </a:solidFill>
                          <a:effectLst/>
                          <a:latin typeface="Calibri" panose="020F0502020204030204" pitchFamily="34" charset="0"/>
                        </a:rPr>
                        <a:t>untuk</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Tetuan</a:t>
                      </a:r>
                      <a:r>
                        <a:rPr lang="en-US" sz="1200" b="0" i="0" u="none" strike="noStrike" dirty="0">
                          <a:solidFill>
                            <a:srgbClr val="000000"/>
                          </a:solidFill>
                          <a:effectLst/>
                          <a:latin typeface="Calibri" panose="020F0502020204030204" pitchFamily="34" charset="0"/>
                        </a:rPr>
                        <a:t> Saga Tunas Sdn Bhd dan </a:t>
                      </a:r>
                      <a:r>
                        <a:rPr lang="en-US" sz="1200" b="0" i="0" u="none" strike="noStrike" dirty="0" err="1">
                          <a:solidFill>
                            <a:srgbClr val="000000"/>
                          </a:solidFill>
                          <a:effectLst/>
                          <a:latin typeface="Calibri" panose="020F0502020204030204" pitchFamily="34" charset="0"/>
                        </a:rPr>
                        <a:t>Permodalan</a:t>
                      </a:r>
                      <a:r>
                        <a:rPr lang="en-US" sz="1200" b="0" i="0" u="none" strike="noStrike" dirty="0">
                          <a:solidFill>
                            <a:srgbClr val="000000"/>
                          </a:solidFill>
                          <a:effectLst/>
                          <a:latin typeface="Calibri" panose="020F0502020204030204" pitchFamily="34" charset="0"/>
                        </a:rPr>
                        <a:t> Negeri Selangor Bhd. </a:t>
                      </a:r>
                    </a:p>
                  </a:txBody>
                  <a:tcPr marL="1300" marR="1300" marT="1300" marB="0" anchor="ctr"/>
                </a:tc>
                <a:tc>
                  <a:txBody>
                    <a:bodyPr/>
                    <a:lstStyle/>
                    <a:p>
                      <a:pPr algn="ctr" fontAlgn="ctr"/>
                      <a:r>
                        <a:rPr lang="en-US" sz="1200" u="none" strike="noStrike" dirty="0">
                          <a:effectLst/>
                        </a:rPr>
                        <a:t>      28,000,000.00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2021</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it-IT" sz="1200" b="0" i="0" u="none" strike="noStrike" dirty="0">
                          <a:solidFill>
                            <a:srgbClr val="000000"/>
                          </a:solidFill>
                          <a:effectLst/>
                          <a:latin typeface="Calibri" panose="020F0502020204030204" pitchFamily="34" charset="0"/>
                        </a:rPr>
                        <a:t>Saga Tunas Sdn Bhd </a:t>
                      </a:r>
                    </a:p>
                  </a:txBody>
                  <a:tcPr marL="1300" marR="1300" marT="1300" marB="0" anchor="ctr"/>
                </a:tc>
                <a:extLst>
                  <a:ext uri="{0D108BD9-81ED-4DB2-BD59-A6C34878D82A}">
                    <a16:rowId xmlns:a16="http://schemas.microsoft.com/office/drawing/2014/main" val="2688577825"/>
                  </a:ext>
                </a:extLst>
              </a:tr>
              <a:tr h="404038">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PEMBANGUNAN MEMBINA KOMPLEKS PERNIAGAAN YANG MENGANDUNGI : - </a:t>
                      </a:r>
                      <a:br>
                        <a:rPr lang="en-US" sz="1200" u="none" strike="noStrike" dirty="0">
                          <a:effectLst/>
                        </a:rPr>
                      </a:br>
                      <a:r>
                        <a:rPr lang="en-US" sz="1200" u="none" strike="noStrike" dirty="0">
                          <a:effectLst/>
                        </a:rPr>
                        <a:t>A. 58 UNIT KEDAI PEJABAT (4-7 TINGKAT)</a:t>
                      </a:r>
                      <a:br>
                        <a:rPr lang="en-US" sz="1200" u="none" strike="noStrike" dirty="0">
                          <a:effectLst/>
                        </a:rPr>
                      </a:br>
                      <a:r>
                        <a:rPr lang="en-US" sz="1200" u="none" strike="noStrike" dirty="0">
                          <a:effectLst/>
                        </a:rPr>
                        <a:t>B. 1 TINGKAT PASARAYA (TINGKAT LG2)</a:t>
                      </a:r>
                      <a:br>
                        <a:rPr lang="en-US" sz="1200" u="none" strike="noStrike" dirty="0">
                          <a:effectLst/>
                        </a:rPr>
                      </a:br>
                      <a:r>
                        <a:rPr lang="en-US" sz="1200" u="none" strike="noStrike" dirty="0">
                          <a:effectLst/>
                        </a:rPr>
                        <a:t>C. 2-3 TINGKAT TEMPAT LETAK KENDERAAN (TINGKAT LG1 – TINGKAT 1)</a:t>
                      </a:r>
                      <a:br>
                        <a:rPr lang="en-US" sz="1200" u="none" strike="noStrike" dirty="0">
                          <a:effectLst/>
                        </a:rPr>
                      </a:br>
                      <a:r>
                        <a:rPr lang="en-US" sz="1200" u="none" strike="noStrike" dirty="0">
                          <a:effectLst/>
                        </a:rPr>
                        <a:t>D. 9 TINGKAT HOTEL 158 BILIK (TINGKAT 2 – TINGKAT 10)</a:t>
                      </a:r>
                      <a:br>
                        <a:rPr lang="en-US" sz="1200" u="none" strike="noStrike" dirty="0">
                          <a:effectLst/>
                        </a:rPr>
                      </a:br>
                      <a:br>
                        <a:rPr lang="en-US" sz="1200" u="none" strike="noStrike" dirty="0">
                          <a:effectLst/>
                        </a:rPr>
                      </a:br>
                      <a:r>
                        <a:rPr lang="en-US" sz="1200" u="none" strike="noStrike" dirty="0">
                          <a:effectLst/>
                        </a:rPr>
                        <a:t>DI ATAS PT 3276 SELUAS 5.66 EKAR, MUKIM TANAH RATA, DAERAH CAMERON HIGHLANDS, PAHANG DARU MAKMUR UNTUK CASA INSPIRASI SDN BHD.</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      25,000,000.00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2021</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Casa </a:t>
                      </a:r>
                      <a:r>
                        <a:rPr lang="en-US" sz="1200" u="none" strike="noStrike" dirty="0" err="1">
                          <a:effectLst/>
                        </a:rPr>
                        <a:t>Inspirasi</a:t>
                      </a:r>
                      <a:r>
                        <a:rPr lang="en-US" sz="1200" u="none" strike="noStrike" dirty="0">
                          <a:effectLst/>
                        </a:rPr>
                        <a:t> Sdn Bhd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3DD5C9B5-9542-4ADA-889A-F80C555EF88B}"/>
              </a:ext>
            </a:extLst>
          </p:cNvPr>
          <p:cNvGraphicFramePr>
            <a:graphicFrameLocks noGrp="1"/>
          </p:cNvGraphicFramePr>
          <p:nvPr>
            <p:extLst>
              <p:ext uri="{D42A27DB-BD31-4B8C-83A1-F6EECF244321}">
                <p14:modId xmlns:p14="http://schemas.microsoft.com/office/powerpoint/2010/main" val="1851190605"/>
              </p:ext>
            </p:extLst>
          </p:nvPr>
        </p:nvGraphicFramePr>
        <p:xfrm>
          <a:off x="371275" y="3985891"/>
          <a:ext cx="11657018" cy="2380040"/>
        </p:xfrm>
        <a:graphic>
          <a:graphicData uri="http://schemas.openxmlformats.org/drawingml/2006/table">
            <a:tbl>
              <a:tblPr>
                <a:tableStyleId>{5C22544A-7EE6-4342-B048-85BDC9FD1C3A}</a:tableStyleId>
              </a:tblPr>
              <a:tblGrid>
                <a:gridCol w="454170">
                  <a:extLst>
                    <a:ext uri="{9D8B030D-6E8A-4147-A177-3AD203B41FA5}">
                      <a16:colId xmlns:a16="http://schemas.microsoft.com/office/drawing/2014/main" val="2778963187"/>
                    </a:ext>
                  </a:extLst>
                </a:gridCol>
                <a:gridCol w="1029448">
                  <a:extLst>
                    <a:ext uri="{9D8B030D-6E8A-4147-A177-3AD203B41FA5}">
                      <a16:colId xmlns:a16="http://schemas.microsoft.com/office/drawing/2014/main" val="2416213563"/>
                    </a:ext>
                  </a:extLst>
                </a:gridCol>
                <a:gridCol w="6812546">
                  <a:extLst>
                    <a:ext uri="{9D8B030D-6E8A-4147-A177-3AD203B41FA5}">
                      <a16:colId xmlns:a16="http://schemas.microsoft.com/office/drawing/2014/main" val="2591437454"/>
                    </a:ext>
                  </a:extLst>
                </a:gridCol>
                <a:gridCol w="1256536">
                  <a:extLst>
                    <a:ext uri="{9D8B030D-6E8A-4147-A177-3AD203B41FA5}">
                      <a16:colId xmlns:a16="http://schemas.microsoft.com/office/drawing/2014/main" val="4123597136"/>
                    </a:ext>
                  </a:extLst>
                </a:gridCol>
                <a:gridCol w="1044591">
                  <a:extLst>
                    <a:ext uri="{9D8B030D-6E8A-4147-A177-3AD203B41FA5}">
                      <a16:colId xmlns:a16="http://schemas.microsoft.com/office/drawing/2014/main" val="1175522132"/>
                    </a:ext>
                  </a:extLst>
                </a:gridCol>
                <a:gridCol w="1059727">
                  <a:extLst>
                    <a:ext uri="{9D8B030D-6E8A-4147-A177-3AD203B41FA5}">
                      <a16:colId xmlns:a16="http://schemas.microsoft.com/office/drawing/2014/main" val="1349914156"/>
                    </a:ext>
                  </a:extLst>
                </a:gridCol>
              </a:tblGrid>
              <a:tr h="770289">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SKIM PERUMAHAN YANG TERDIRI DARIPADA  28 BLOK PANGSAPURI KOS SEDERHANA 6 TINGKAT, 9 BLOK PANGSAPURI KOS SEDERHANA 6 TINGKAT DAN 2 BLOK PANGSAPURI KOS SEDERHANA 10 TINGKAT DI ATAS LOT 56505, 56506 DAN LOT 512912 SEHINGGA 519915, MUKIM HULU KINTA, DAERAH KINTA (KLEBANG), PERAK DARUL RIDZUAN UNTUK TETUAN CASA SUBANG SDN BHD </a:t>
                      </a:r>
                    </a:p>
                    <a:p>
                      <a:pPr algn="l"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      30,000,000.00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2020</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Casa Subang </a:t>
                      </a:r>
                      <a:r>
                        <a:rPr lang="en-US" sz="1200" u="none" strike="noStrike" dirty="0" err="1">
                          <a:effectLst/>
                        </a:rPr>
                        <a:t>Sdn</a:t>
                      </a:r>
                      <a:r>
                        <a:rPr lang="en-US" sz="1200" u="none" strike="noStrike" dirty="0">
                          <a:effectLst/>
                        </a:rPr>
                        <a:t> </a:t>
                      </a:r>
                      <a:r>
                        <a:rPr lang="en-US" sz="1200" u="none" strike="noStrike" dirty="0" err="1">
                          <a:effectLst/>
                        </a:rPr>
                        <a:t>Bhd</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573124725"/>
                  </a:ext>
                </a:extLst>
              </a:tr>
              <a:tr h="394605">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Pembangunan </a:t>
                      </a:r>
                      <a:r>
                        <a:rPr lang="en-US" sz="1200" u="none" strike="noStrike" dirty="0" err="1">
                          <a:effectLst/>
                        </a:rPr>
                        <a:t>Bercampur</a:t>
                      </a:r>
                      <a:r>
                        <a:rPr lang="en-US" sz="1200" u="none" strike="noStrike" dirty="0">
                          <a:effectLst/>
                        </a:rPr>
                        <a:t> 9 </a:t>
                      </a:r>
                      <a:r>
                        <a:rPr lang="en-US" sz="1200" u="none" strike="noStrike" dirty="0" err="1">
                          <a:effectLst/>
                        </a:rPr>
                        <a:t>tingkat</a:t>
                      </a:r>
                      <a:r>
                        <a:rPr lang="en-US" sz="1200" u="none" strike="noStrike" dirty="0">
                          <a:effectLst/>
                        </a:rPr>
                        <a:t> (</a:t>
                      </a:r>
                      <a:r>
                        <a:rPr lang="en-US" sz="1200" u="none" strike="noStrike" dirty="0" err="1">
                          <a:effectLst/>
                        </a:rPr>
                        <a:t>Termasuk</a:t>
                      </a:r>
                      <a:r>
                        <a:rPr lang="en-US" sz="1200" u="none" strike="noStrike" dirty="0">
                          <a:effectLst/>
                        </a:rPr>
                        <a:t> 1 </a:t>
                      </a:r>
                      <a:r>
                        <a:rPr lang="en-US" sz="1200" u="none" strike="noStrike" dirty="0" err="1">
                          <a:effectLst/>
                        </a:rPr>
                        <a:t>tingkat</a:t>
                      </a:r>
                      <a:br>
                        <a:rPr lang="en-US" sz="1200" u="none" strike="noStrike" dirty="0">
                          <a:effectLst/>
                        </a:rPr>
                      </a:br>
                      <a:r>
                        <a:rPr lang="en-US" sz="1200" u="none" strike="noStrike" dirty="0" err="1">
                          <a:effectLst/>
                        </a:rPr>
                        <a:t>Mezzanin</a:t>
                      </a:r>
                      <a:r>
                        <a:rPr lang="en-US" sz="1200" u="none" strike="noStrike" dirty="0">
                          <a:effectLst/>
                        </a:rPr>
                        <a:t>) </a:t>
                      </a:r>
                      <a:r>
                        <a:rPr lang="en-US" sz="1200" u="none" strike="noStrike" dirty="0" err="1">
                          <a:effectLst/>
                        </a:rPr>
                        <a:t>beserta</a:t>
                      </a:r>
                      <a:r>
                        <a:rPr lang="en-US" sz="1200" u="none" strike="noStrike" dirty="0">
                          <a:effectLst/>
                        </a:rPr>
                        <a:t> 3 </a:t>
                      </a:r>
                      <a:r>
                        <a:rPr lang="en-US" sz="1200" u="none" strike="noStrike" dirty="0" err="1">
                          <a:effectLst/>
                        </a:rPr>
                        <a:t>tingkat</a:t>
                      </a:r>
                      <a:r>
                        <a:rPr lang="en-US" sz="1200" u="none" strike="noStrike" dirty="0">
                          <a:effectLst/>
                        </a:rPr>
                        <a:t> </a:t>
                      </a:r>
                      <a:r>
                        <a:rPr lang="en-US" sz="1200" u="none" strike="noStrike" dirty="0" err="1">
                          <a:effectLst/>
                        </a:rPr>
                        <a:t>separa</a:t>
                      </a:r>
                      <a:r>
                        <a:rPr lang="en-US" sz="1200" u="none" strike="noStrike" dirty="0">
                          <a:effectLst/>
                        </a:rPr>
                        <a:t> </a:t>
                      </a:r>
                      <a:r>
                        <a:rPr lang="en-US" sz="1200" u="none" strike="noStrike" dirty="0" err="1">
                          <a:effectLst/>
                        </a:rPr>
                        <a:t>bawah</a:t>
                      </a:r>
                      <a:r>
                        <a:rPr lang="en-US" sz="1200" u="none" strike="noStrike" dirty="0">
                          <a:effectLst/>
                        </a:rPr>
                        <a:t> </a:t>
                      </a:r>
                      <a:r>
                        <a:rPr lang="en-US" sz="1200" u="none" strike="noStrike" dirty="0" err="1">
                          <a:effectLst/>
                        </a:rPr>
                        <a:t>tanah</a:t>
                      </a:r>
                      <a:r>
                        <a:rPr lang="en-US" sz="1200" u="none" strike="noStrike" dirty="0">
                          <a:effectLst/>
                        </a:rPr>
                        <a:t> yang </a:t>
                      </a:r>
                      <a:r>
                        <a:rPr lang="en-US" sz="1200" u="none" strike="noStrike" dirty="0" err="1">
                          <a:effectLst/>
                        </a:rPr>
                        <a:t>mengandungi</a:t>
                      </a:r>
                      <a:r>
                        <a:rPr lang="en-US" sz="1200" u="none" strike="noStrike" dirty="0">
                          <a:effectLst/>
                        </a:rPr>
                        <a:t> :</a:t>
                      </a:r>
                      <a:br>
                        <a:rPr lang="en-US" sz="1200" u="none" strike="noStrike" dirty="0">
                          <a:effectLst/>
                        </a:rPr>
                      </a:br>
                      <a:r>
                        <a:rPr lang="en-US" sz="1200" u="none" strike="noStrike" dirty="0">
                          <a:effectLst/>
                        </a:rPr>
                        <a:t>A. Hotel 8 </a:t>
                      </a:r>
                      <a:r>
                        <a:rPr lang="en-US" sz="1200" u="none" strike="noStrike" dirty="0" err="1">
                          <a:effectLst/>
                        </a:rPr>
                        <a:t>tingkat</a:t>
                      </a:r>
                      <a:r>
                        <a:rPr lang="en-US" sz="1200" u="none" strike="noStrike" dirty="0">
                          <a:effectLst/>
                        </a:rPr>
                        <a:t> hotel (118 </a:t>
                      </a:r>
                      <a:r>
                        <a:rPr lang="en-US" sz="1200" u="none" strike="noStrike" dirty="0" err="1">
                          <a:effectLst/>
                        </a:rPr>
                        <a:t>bilik</a:t>
                      </a:r>
                      <a:r>
                        <a:rPr lang="en-US" sz="1200" u="none" strike="noStrike" dirty="0">
                          <a:effectLst/>
                        </a:rPr>
                        <a:t>) </a:t>
                      </a:r>
                      <a:br>
                        <a:rPr lang="en-US" sz="1200" u="none" strike="noStrike" dirty="0">
                          <a:effectLst/>
                        </a:rPr>
                      </a:br>
                      <a:r>
                        <a:rPr lang="en-US" sz="1200" u="none" strike="noStrike" dirty="0">
                          <a:effectLst/>
                        </a:rPr>
                        <a:t>B. </a:t>
                      </a:r>
                      <a:r>
                        <a:rPr lang="en-US" sz="1200" u="none" strike="noStrike" dirty="0" err="1">
                          <a:effectLst/>
                        </a:rPr>
                        <a:t>Pangsapuri</a:t>
                      </a:r>
                      <a:r>
                        <a:rPr lang="en-US" sz="1200" u="none" strike="noStrike" dirty="0">
                          <a:effectLst/>
                        </a:rPr>
                        <a:t> </a:t>
                      </a:r>
                      <a:r>
                        <a:rPr lang="en-US" sz="1200" u="none" strike="noStrike" dirty="0" err="1">
                          <a:effectLst/>
                        </a:rPr>
                        <a:t>Perkhidmatan</a:t>
                      </a:r>
                      <a:r>
                        <a:rPr lang="en-US" sz="1200" u="none" strike="noStrike" dirty="0">
                          <a:effectLst/>
                        </a:rPr>
                        <a:t> 8 </a:t>
                      </a:r>
                      <a:r>
                        <a:rPr lang="en-US" sz="1200" u="none" strike="noStrike" dirty="0" err="1">
                          <a:effectLst/>
                        </a:rPr>
                        <a:t>tingkat</a:t>
                      </a:r>
                      <a:r>
                        <a:rPr lang="en-US" sz="1200" u="none" strike="noStrike" dirty="0">
                          <a:effectLst/>
                        </a:rPr>
                        <a:t> </a:t>
                      </a:r>
                      <a:r>
                        <a:rPr lang="en-US" sz="1200" u="none" strike="noStrike" dirty="0" err="1">
                          <a:effectLst/>
                        </a:rPr>
                        <a:t>pangsapuri</a:t>
                      </a:r>
                      <a:r>
                        <a:rPr lang="en-US" sz="1200" u="none" strike="noStrike" dirty="0">
                          <a:effectLst/>
                        </a:rPr>
                        <a:t> </a:t>
                      </a:r>
                      <a:r>
                        <a:rPr lang="en-US" sz="1200" u="none" strike="noStrike" dirty="0" err="1">
                          <a:effectLst/>
                        </a:rPr>
                        <a:t>perkhidamatan</a:t>
                      </a:r>
                      <a:r>
                        <a:rPr lang="en-US" sz="1200" u="none" strike="noStrike" dirty="0">
                          <a:effectLst/>
                        </a:rPr>
                        <a:t> (161 unit)</a:t>
                      </a:r>
                      <a:br>
                        <a:rPr lang="en-US" sz="1200" u="none" strike="noStrike" dirty="0">
                          <a:effectLst/>
                        </a:rPr>
                      </a:br>
                      <a:r>
                        <a:rPr lang="en-US" sz="1200" u="none" strike="noStrike" dirty="0">
                          <a:effectLst/>
                        </a:rPr>
                        <a:t>C. </a:t>
                      </a:r>
                      <a:r>
                        <a:rPr lang="en-US" sz="1200" u="none" strike="noStrike" dirty="0" err="1">
                          <a:effectLst/>
                        </a:rPr>
                        <a:t>Kedai</a:t>
                      </a:r>
                      <a:r>
                        <a:rPr lang="en-US" sz="1200" u="none" strike="noStrike" dirty="0">
                          <a:effectLst/>
                        </a:rPr>
                        <a:t> </a:t>
                      </a:r>
                      <a:r>
                        <a:rPr lang="en-US" sz="1200" u="none" strike="noStrike" dirty="0" err="1">
                          <a:effectLst/>
                        </a:rPr>
                        <a:t>Pejabat</a:t>
                      </a:r>
                      <a:r>
                        <a:rPr lang="en-US" sz="1200" u="none" strike="noStrike" dirty="0">
                          <a:effectLst/>
                        </a:rPr>
                        <a:t> 2 </a:t>
                      </a:r>
                      <a:r>
                        <a:rPr lang="en-US" sz="1200" u="none" strike="noStrike" dirty="0" err="1">
                          <a:effectLst/>
                        </a:rPr>
                        <a:t>tingkat</a:t>
                      </a:r>
                      <a:r>
                        <a:rPr lang="en-US" sz="1200" u="none" strike="noStrike" dirty="0">
                          <a:effectLst/>
                        </a:rPr>
                        <a:t> 6 unit </a:t>
                      </a:r>
                      <a:r>
                        <a:rPr lang="en-US" sz="1200" u="none" strike="noStrike" dirty="0" err="1">
                          <a:effectLst/>
                        </a:rPr>
                        <a:t>kedai</a:t>
                      </a:r>
                      <a:r>
                        <a:rPr lang="en-US" sz="1200" u="none" strike="noStrike" dirty="0">
                          <a:effectLst/>
                        </a:rPr>
                        <a:t> </a:t>
                      </a:r>
                      <a:r>
                        <a:rPr lang="en-US" sz="1200" u="none" strike="noStrike" dirty="0" err="1">
                          <a:effectLst/>
                        </a:rPr>
                        <a:t>pejabat</a:t>
                      </a:r>
                      <a:br>
                        <a:rPr lang="en-US" sz="1200" u="none" strike="noStrike" dirty="0">
                          <a:effectLst/>
                        </a:rPr>
                      </a:br>
                      <a:r>
                        <a:rPr lang="en-US" sz="1200" u="none" strike="noStrike" dirty="0">
                          <a:effectLst/>
                        </a:rPr>
                        <a:t>ii. </a:t>
                      </a:r>
                      <a:r>
                        <a:rPr lang="en-US" sz="1200" u="none" strike="noStrike" dirty="0" err="1">
                          <a:effectLst/>
                        </a:rPr>
                        <a:t>Tempat</a:t>
                      </a:r>
                      <a:r>
                        <a:rPr lang="en-US" sz="1200" u="none" strike="noStrike" dirty="0">
                          <a:effectLst/>
                        </a:rPr>
                        <a:t> </a:t>
                      </a:r>
                      <a:r>
                        <a:rPr lang="en-US" sz="1200" u="none" strike="noStrike" dirty="0" err="1">
                          <a:effectLst/>
                        </a:rPr>
                        <a:t>Letak</a:t>
                      </a:r>
                      <a:r>
                        <a:rPr lang="en-US" sz="1200" u="none" strike="noStrike" dirty="0">
                          <a:effectLst/>
                        </a:rPr>
                        <a:t> </a:t>
                      </a:r>
                      <a:r>
                        <a:rPr lang="en-US" sz="1200" u="none" strike="noStrike" dirty="0" err="1">
                          <a:effectLst/>
                        </a:rPr>
                        <a:t>Kereta</a:t>
                      </a:r>
                      <a:r>
                        <a:rPr lang="en-US" sz="1200" u="none" strike="noStrike" dirty="0">
                          <a:effectLst/>
                        </a:rPr>
                        <a:t> </a:t>
                      </a:r>
                      <a:r>
                        <a:rPr lang="en-US" sz="1200" u="none" strike="noStrike" dirty="0" err="1">
                          <a:effectLst/>
                        </a:rPr>
                        <a:t>separa</a:t>
                      </a:r>
                      <a:r>
                        <a:rPr lang="en-US" sz="1200" u="none" strike="noStrike" dirty="0">
                          <a:effectLst/>
                        </a:rPr>
                        <a:t> </a:t>
                      </a:r>
                      <a:r>
                        <a:rPr lang="en-US" sz="1200" u="none" strike="noStrike" dirty="0" err="1">
                          <a:effectLst/>
                        </a:rPr>
                        <a:t>bawah</a:t>
                      </a:r>
                      <a:r>
                        <a:rPr lang="en-US" sz="1200" u="none" strike="noStrike" dirty="0">
                          <a:effectLst/>
                        </a:rPr>
                        <a:t> </a:t>
                      </a:r>
                      <a:r>
                        <a:rPr lang="en-US" sz="1200" u="none" strike="noStrike" dirty="0" err="1">
                          <a:effectLst/>
                        </a:rPr>
                        <a:t>tanah</a:t>
                      </a:r>
                      <a:r>
                        <a:rPr lang="en-US" sz="1200" u="none" strike="noStrike" dirty="0">
                          <a:effectLst/>
                        </a:rPr>
                        <a:t> (LG 1) yang </a:t>
                      </a:r>
                      <a:r>
                        <a:rPr lang="en-US" sz="1200" u="none" strike="noStrike" dirty="0" err="1">
                          <a:effectLst/>
                        </a:rPr>
                        <a:t>mengandungi</a:t>
                      </a:r>
                      <a:r>
                        <a:rPr lang="en-US" sz="1200" u="none" strike="noStrike" dirty="0">
                          <a:effectLst/>
                        </a:rPr>
                        <a:t> </a:t>
                      </a:r>
                      <a:r>
                        <a:rPr lang="en-US" sz="1200" u="none" strike="noStrike" dirty="0" err="1">
                          <a:effectLst/>
                        </a:rPr>
                        <a:t>Kemudahan</a:t>
                      </a:r>
                      <a:r>
                        <a:rPr lang="en-US" sz="1200" u="none" strike="noStrike" dirty="0">
                          <a:effectLst/>
                        </a:rPr>
                        <a:t> M&amp;E di </a:t>
                      </a:r>
                      <a:r>
                        <a:rPr lang="en-US" sz="1200" u="none" strike="noStrike" dirty="0" err="1">
                          <a:effectLst/>
                        </a:rPr>
                        <a:t>atas</a:t>
                      </a:r>
                      <a:r>
                        <a:rPr lang="en-US" sz="1200" u="none" strike="noStrike" dirty="0">
                          <a:effectLst/>
                        </a:rPr>
                        <a:t> </a:t>
                      </a:r>
                      <a:r>
                        <a:rPr lang="en-US" sz="1200" u="none" strike="noStrike" dirty="0" err="1">
                          <a:effectLst/>
                        </a:rPr>
                        <a:t>PLot</a:t>
                      </a:r>
                      <a:r>
                        <a:rPr lang="en-US" sz="1200" u="none" strike="noStrike" dirty="0">
                          <a:effectLst/>
                        </a:rPr>
                        <a:t> PT 1819 (HSD 3897), Mukim Tanah Rata, Daerah Cameron Highland, Pahang </a:t>
                      </a:r>
                      <a:r>
                        <a:rPr lang="en-US" sz="1200" u="none" strike="noStrike" dirty="0" err="1">
                          <a:effectLst/>
                        </a:rPr>
                        <a:t>Darul</a:t>
                      </a:r>
                      <a:br>
                        <a:rPr lang="en-US" sz="1200" u="none" strike="noStrike" dirty="0">
                          <a:effectLst/>
                        </a:rPr>
                      </a:br>
                      <a:r>
                        <a:rPr lang="en-US" sz="1200" u="none" strike="noStrike" dirty="0">
                          <a:effectLst/>
                        </a:rPr>
                        <a:t>Makmur </a:t>
                      </a:r>
                      <a:r>
                        <a:rPr lang="en-US" sz="1200" u="none" strike="noStrike" dirty="0" err="1">
                          <a:effectLst/>
                        </a:rPr>
                        <a:t>untuk</a:t>
                      </a:r>
                      <a:r>
                        <a:rPr lang="en-US" sz="1200" u="none" strike="noStrike" dirty="0">
                          <a:effectLst/>
                        </a:rPr>
                        <a:t> </a:t>
                      </a:r>
                      <a:r>
                        <a:rPr lang="en-US" sz="1200" u="none" strike="noStrike" dirty="0" err="1">
                          <a:effectLst/>
                        </a:rPr>
                        <a:t>Tetuan</a:t>
                      </a:r>
                      <a:r>
                        <a:rPr lang="en-US" sz="1200" u="none" strike="noStrike" dirty="0">
                          <a:effectLst/>
                        </a:rPr>
                        <a:t> </a:t>
                      </a:r>
                      <a:r>
                        <a:rPr lang="en-US" sz="1200" u="none" strike="noStrike" dirty="0" err="1">
                          <a:effectLst/>
                        </a:rPr>
                        <a:t>Cergas</a:t>
                      </a:r>
                      <a:r>
                        <a:rPr lang="en-US" sz="1200" u="none" strike="noStrike" dirty="0">
                          <a:effectLst/>
                        </a:rPr>
                        <a:t> </a:t>
                      </a:r>
                      <a:r>
                        <a:rPr lang="en-US" sz="1200" u="none" strike="noStrike" dirty="0" err="1">
                          <a:effectLst/>
                        </a:rPr>
                        <a:t>Asal</a:t>
                      </a:r>
                      <a:r>
                        <a:rPr lang="en-US" sz="1200" u="none" strike="noStrike" dirty="0">
                          <a:effectLst/>
                        </a:rPr>
                        <a:t> (M) </a:t>
                      </a:r>
                      <a:r>
                        <a:rPr lang="en-US" sz="1200" u="none" strike="noStrike" dirty="0" err="1">
                          <a:effectLst/>
                        </a:rPr>
                        <a:t>Sdn</a:t>
                      </a:r>
                      <a:r>
                        <a:rPr lang="en-US" sz="1200" u="none" strike="noStrike" dirty="0">
                          <a:effectLst/>
                        </a:rPr>
                        <a:t> Bhd.</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      11,000,000.00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2020</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s-ES" sz="1200" u="none" strike="noStrike" dirty="0" err="1">
                          <a:effectLst/>
                        </a:rPr>
                        <a:t>Cergas</a:t>
                      </a:r>
                      <a:r>
                        <a:rPr lang="es-ES" sz="1200" u="none" strike="noStrike" dirty="0">
                          <a:effectLst/>
                        </a:rPr>
                        <a:t> </a:t>
                      </a:r>
                      <a:r>
                        <a:rPr lang="es-ES" sz="1200" u="none" strike="noStrike" dirty="0" err="1">
                          <a:effectLst/>
                        </a:rPr>
                        <a:t>Asal</a:t>
                      </a:r>
                      <a:r>
                        <a:rPr lang="es-ES" sz="1200" u="none" strike="noStrike" dirty="0">
                          <a:effectLst/>
                        </a:rPr>
                        <a:t> (M) Sdn </a:t>
                      </a:r>
                      <a:r>
                        <a:rPr lang="es-ES" sz="1200" u="none" strike="noStrike" dirty="0" err="1">
                          <a:effectLst/>
                        </a:rPr>
                        <a:t>BHd</a:t>
                      </a:r>
                      <a:r>
                        <a:rPr lang="es-ES" sz="1200" u="none" strike="noStrike" dirty="0">
                          <a:effectLst/>
                        </a:rPr>
                        <a:t> </a:t>
                      </a:r>
                      <a:endParaRPr lang="es-E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2161709010"/>
                  </a:ext>
                </a:extLst>
              </a:tr>
            </a:tbl>
          </a:graphicData>
        </a:graphic>
      </p:graphicFrame>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79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43510753"/>
              </p:ext>
            </p:extLst>
          </p:nvPr>
        </p:nvGraphicFramePr>
        <p:xfrm>
          <a:off x="451508" y="883194"/>
          <a:ext cx="11592560" cy="4399362"/>
        </p:xfrm>
        <a:graphic>
          <a:graphicData uri="http://schemas.openxmlformats.org/drawingml/2006/table">
            <a:tbl>
              <a:tblPr>
                <a:tableStyleId>{5C22544A-7EE6-4342-B048-85BDC9FD1C3A}</a:tableStyleId>
              </a:tblPr>
              <a:tblGrid>
                <a:gridCol w="440783">
                  <a:extLst>
                    <a:ext uri="{9D8B030D-6E8A-4147-A177-3AD203B41FA5}">
                      <a16:colId xmlns:a16="http://schemas.microsoft.com/office/drawing/2014/main" val="20000"/>
                    </a:ext>
                  </a:extLst>
                </a:gridCol>
                <a:gridCol w="1278267">
                  <a:extLst>
                    <a:ext uri="{9D8B030D-6E8A-4147-A177-3AD203B41FA5}">
                      <a16:colId xmlns:a16="http://schemas.microsoft.com/office/drawing/2014/main" val="20001"/>
                    </a:ext>
                  </a:extLst>
                </a:gridCol>
                <a:gridCol w="6611725">
                  <a:extLst>
                    <a:ext uri="{9D8B030D-6E8A-4147-A177-3AD203B41FA5}">
                      <a16:colId xmlns:a16="http://schemas.microsoft.com/office/drawing/2014/main" val="20002"/>
                    </a:ext>
                  </a:extLst>
                </a:gridCol>
                <a:gridCol w="1219496">
                  <a:extLst>
                    <a:ext uri="{9D8B030D-6E8A-4147-A177-3AD203B41FA5}">
                      <a16:colId xmlns:a16="http://schemas.microsoft.com/office/drawing/2014/main" val="20003"/>
                    </a:ext>
                  </a:extLst>
                </a:gridCol>
                <a:gridCol w="1013797">
                  <a:extLst>
                    <a:ext uri="{9D8B030D-6E8A-4147-A177-3AD203B41FA5}">
                      <a16:colId xmlns:a16="http://schemas.microsoft.com/office/drawing/2014/main" val="20004"/>
                    </a:ext>
                  </a:extLst>
                </a:gridCol>
                <a:gridCol w="1028492">
                  <a:extLst>
                    <a:ext uri="{9D8B030D-6E8A-4147-A177-3AD203B41FA5}">
                      <a16:colId xmlns:a16="http://schemas.microsoft.com/office/drawing/2014/main" val="20005"/>
                    </a:ext>
                  </a:extLst>
                </a:gridCol>
              </a:tblGrid>
              <a:tr h="370802">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418340">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err="1">
                          <a:effectLst/>
                        </a:rPr>
                        <a:t>Cadangan</a:t>
                      </a:r>
                      <a:r>
                        <a:rPr lang="en-US" sz="1200" u="none" strike="noStrike" dirty="0">
                          <a:effectLst/>
                        </a:rPr>
                        <a:t> Pembangunan </a:t>
                      </a:r>
                      <a:r>
                        <a:rPr lang="en-US" sz="1200" u="none" strike="noStrike" dirty="0" err="1">
                          <a:effectLst/>
                        </a:rPr>
                        <a:t>Pangsapuri</a:t>
                      </a:r>
                      <a:r>
                        <a:rPr lang="en-US" sz="1200" u="none" strike="noStrike" dirty="0">
                          <a:effectLst/>
                        </a:rPr>
                        <a:t> </a:t>
                      </a:r>
                      <a:r>
                        <a:rPr lang="en-US" sz="1200" u="none" strike="noStrike" dirty="0" err="1">
                          <a:effectLst/>
                        </a:rPr>
                        <a:t>Perkhidmatan</a:t>
                      </a:r>
                      <a:r>
                        <a:rPr lang="en-US" sz="1200" u="none" strike="noStrike" dirty="0">
                          <a:effectLst/>
                        </a:rPr>
                        <a:t> (10 Blok-2602 Unit Dan 28 Unit</a:t>
                      </a:r>
                      <a:br>
                        <a:rPr lang="en-US" sz="1200" u="none" strike="noStrike" dirty="0">
                          <a:effectLst/>
                        </a:rPr>
                      </a:br>
                      <a:r>
                        <a:rPr lang="en-US" sz="1200" u="none" strike="noStrike" dirty="0" err="1">
                          <a:effectLst/>
                        </a:rPr>
                        <a:t>Ruang</a:t>
                      </a:r>
                      <a:r>
                        <a:rPr lang="en-US" sz="1200" u="none" strike="noStrike" dirty="0">
                          <a:effectLst/>
                        </a:rPr>
                        <a:t> </a:t>
                      </a:r>
                      <a:r>
                        <a:rPr lang="en-US" sz="1200" u="none" strike="noStrike" dirty="0" err="1">
                          <a:effectLst/>
                        </a:rPr>
                        <a:t>Perniagaan</a:t>
                      </a:r>
                      <a:r>
                        <a:rPr lang="en-US" sz="1200" u="none" strike="noStrike" dirty="0">
                          <a:effectLst/>
                        </a:rPr>
                        <a:t>) Di </a:t>
                      </a:r>
                      <a:r>
                        <a:rPr lang="en-US" sz="1200" u="none" strike="noStrike" dirty="0" err="1">
                          <a:effectLst/>
                        </a:rPr>
                        <a:t>Atas</a:t>
                      </a:r>
                      <a:r>
                        <a:rPr lang="en-US" sz="1200" u="none" strike="noStrike" dirty="0">
                          <a:effectLst/>
                        </a:rPr>
                        <a:t> Lot 261O2 &amp;PT 22276, Bandar </a:t>
                      </a:r>
                      <a:r>
                        <a:rPr lang="en-US" sz="1200" u="none" strike="noStrike" dirty="0" err="1">
                          <a:effectLst/>
                        </a:rPr>
                        <a:t>Saujana</a:t>
                      </a:r>
                      <a:r>
                        <a:rPr lang="en-US" sz="1200" u="none" strike="noStrike" dirty="0">
                          <a:effectLst/>
                        </a:rPr>
                        <a:t> Putra, </a:t>
                      </a:r>
                      <a:r>
                        <a:rPr lang="en-US" sz="1200" u="none" strike="noStrike" dirty="0" err="1">
                          <a:effectLst/>
                        </a:rPr>
                        <a:t>Mukim</a:t>
                      </a:r>
                      <a:r>
                        <a:rPr lang="en-US" sz="1200" u="none" strike="noStrike" dirty="0">
                          <a:effectLst/>
                        </a:rPr>
                        <a:t> </a:t>
                      </a:r>
                      <a:r>
                        <a:rPr lang="en-US" sz="1200" u="none" strike="noStrike" dirty="0" err="1">
                          <a:effectLst/>
                        </a:rPr>
                        <a:t>Tanjung</a:t>
                      </a:r>
                      <a:r>
                        <a:rPr lang="en-US" sz="1200" u="none" strike="noStrike" dirty="0">
                          <a:effectLst/>
                        </a:rPr>
                        <a:t> </a:t>
                      </a:r>
                      <a:r>
                        <a:rPr lang="en-US" sz="1200" u="none" strike="noStrike" dirty="0" err="1">
                          <a:effectLst/>
                        </a:rPr>
                        <a:t>Dua</a:t>
                      </a:r>
                      <a:r>
                        <a:rPr lang="en-US" sz="1200" u="none" strike="noStrike" dirty="0">
                          <a:effectLst/>
                        </a:rPr>
                        <a:t> </a:t>
                      </a:r>
                      <a:r>
                        <a:rPr lang="en-US" sz="1200" u="none" strike="noStrike" dirty="0" err="1">
                          <a:effectLst/>
                        </a:rPr>
                        <a:t>Belas</a:t>
                      </a:r>
                      <a:r>
                        <a:rPr lang="en-US" sz="1200" u="none" strike="noStrike" dirty="0">
                          <a:effectLst/>
                        </a:rPr>
                        <a:t>, Daerah</a:t>
                      </a:r>
                      <a:br>
                        <a:rPr lang="en-US" sz="1200" u="none" strike="noStrike" dirty="0">
                          <a:effectLst/>
                        </a:rPr>
                      </a:br>
                      <a:r>
                        <a:rPr lang="en-US" sz="1200" u="none" strike="noStrike" dirty="0">
                          <a:effectLst/>
                        </a:rPr>
                        <a:t>Kuala Langat, Selangor </a:t>
                      </a:r>
                      <a:r>
                        <a:rPr lang="en-US" sz="1200" u="none" strike="noStrike" dirty="0" err="1">
                          <a:effectLst/>
                        </a:rPr>
                        <a:t>Darul</a:t>
                      </a:r>
                      <a:r>
                        <a:rPr lang="en-US" sz="1200" u="none" strike="noStrike" dirty="0">
                          <a:effectLst/>
                        </a:rPr>
                        <a:t> Ehsan </a:t>
                      </a:r>
                      <a:r>
                        <a:rPr lang="en-US" sz="1200" u="none" strike="noStrike" dirty="0" err="1">
                          <a:effectLst/>
                        </a:rPr>
                        <a:t>Untuk</a:t>
                      </a:r>
                      <a:r>
                        <a:rPr lang="en-US" sz="1200" u="none" strike="noStrike" dirty="0">
                          <a:effectLst/>
                        </a:rPr>
                        <a:t> </a:t>
                      </a:r>
                      <a:r>
                        <a:rPr lang="en-US" sz="1200" u="none" strike="noStrike" dirty="0" err="1">
                          <a:effectLst/>
                        </a:rPr>
                        <a:t>Tetuan</a:t>
                      </a:r>
                      <a:r>
                        <a:rPr lang="en-US" sz="1200" u="none" strike="noStrike" dirty="0">
                          <a:effectLst/>
                        </a:rPr>
                        <a:t> </a:t>
                      </a:r>
                      <a:r>
                        <a:rPr lang="en-US" sz="1200" u="none" strike="noStrike" dirty="0" err="1">
                          <a:effectLst/>
                        </a:rPr>
                        <a:t>Utuh</a:t>
                      </a:r>
                      <a:r>
                        <a:rPr lang="en-US" sz="1200" u="none" strike="noStrike" dirty="0">
                          <a:effectLst/>
                        </a:rPr>
                        <a:t> </a:t>
                      </a:r>
                      <a:r>
                        <a:rPr lang="en-US" sz="1200" u="none" strike="noStrike" dirty="0" err="1">
                          <a:effectLst/>
                        </a:rPr>
                        <a:t>Sejagat</a:t>
                      </a:r>
                      <a:r>
                        <a:rPr lang="en-US" sz="1200" u="none" strike="noStrike" dirty="0">
                          <a:effectLst/>
                        </a:rPr>
                        <a:t> Sdn. Bhd.</a:t>
                      </a:r>
                    </a:p>
                  </a:txBody>
                  <a:tcPr marL="1300" marR="1300" marT="1300" marB="0" anchor="ctr"/>
                </a:tc>
                <a:tc>
                  <a:txBody>
                    <a:bodyPr/>
                    <a:lstStyle/>
                    <a:p>
                      <a:pPr algn="ctr" fontAlgn="ctr"/>
                      <a:endParaRPr lang="en-US" sz="1200" u="none" strike="noStrike" dirty="0">
                        <a:effectLst/>
                      </a:endParaRPr>
                    </a:p>
                    <a:p>
                      <a:pPr algn="ctr" fontAlgn="ctr"/>
                      <a:r>
                        <a:rPr lang="en-US" sz="1200" u="none" strike="noStrike" dirty="0">
                          <a:effectLst/>
                        </a:rPr>
                        <a:t>100,000,000.00</a:t>
                      </a:r>
                    </a:p>
                    <a:p>
                      <a:pPr algn="ctr"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2020</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err="1">
                          <a:effectLst/>
                        </a:rPr>
                        <a:t>Utuh</a:t>
                      </a:r>
                      <a:r>
                        <a:rPr lang="en-US" sz="1200" u="none" strike="noStrike" dirty="0">
                          <a:effectLst/>
                        </a:rPr>
                        <a:t> </a:t>
                      </a:r>
                      <a:r>
                        <a:rPr lang="en-US" sz="1200" u="none" strike="noStrike" dirty="0" err="1">
                          <a:effectLst/>
                        </a:rPr>
                        <a:t>Sejagat</a:t>
                      </a:r>
                      <a:r>
                        <a:rPr lang="en-US" sz="1200" u="none" strike="noStrike" dirty="0">
                          <a:effectLst/>
                        </a:rPr>
                        <a:t> Sdn Bhd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329732802"/>
                  </a:ext>
                </a:extLst>
              </a:tr>
              <a:tr h="418340">
                <a:tc>
                  <a:txBody>
                    <a:bodyPr/>
                    <a:lstStyle/>
                    <a:p>
                      <a:pPr algn="ctr" fontAlgn="ctr"/>
                      <a:r>
                        <a:rPr lang="en-US" sz="1200" b="0" i="0" u="none" strike="noStrike" dirty="0">
                          <a:solidFill>
                            <a:srgbClr val="000000"/>
                          </a:solidFill>
                          <a:effectLst/>
                          <a:latin typeface="Calibri" panose="020F0502020204030204" pitchFamily="34" charset="0"/>
                        </a:rPr>
                        <a:t>11</a:t>
                      </a: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PEMBANGUNAN 60 UNIT RUMAH KELUARGA ANGKATAN TENTERA PELBAGAI KELAS YANG MENGANDUNGI :</a:t>
                      </a:r>
                      <a:br>
                        <a:rPr lang="en-US" sz="1200" u="none" strike="noStrike" dirty="0">
                          <a:effectLst/>
                        </a:rPr>
                      </a:br>
                      <a:r>
                        <a:rPr lang="en-US" sz="1200" u="none" strike="noStrike" dirty="0">
                          <a:effectLst/>
                        </a:rPr>
                        <a:t>PANGSAPURI 5 TINGKAT 55 UNIT,  RUMAH BANDAR 2 TINGKAT 4 UNIT,  1 UNIT BANGLO 2 TINGKAT,  1 UNIT SURAU 1 TINGKAT, 1 UNIT GARAJ, 1 UNIT POS PENGAWAL, 2 UNIT RUMAH SAMPAH, 1 UNIT PENCAWANG ELEKTRIK, DAN SISTEM KUMBAHAN DI ATAS SEBAHAGIAN LOT 36, SEBAHAGIAN LOT 128, SEBAHAGIAN LOT 84, BERUKURAN 7.013 EKAR, DI MUKIM TANAH RATA, CAMERON HIGHLANDS, UNTUK TETUAN KEMENTERIAN PERTAHANAN MALAYSIA</a:t>
                      </a:r>
                    </a:p>
                  </a:txBody>
                  <a:tcPr marL="1300" marR="1300" marT="1300" marB="0" anchor="ctr"/>
                </a:tc>
                <a:tc>
                  <a:txBody>
                    <a:bodyPr/>
                    <a:lstStyle/>
                    <a:p>
                      <a:pPr algn="ctr" fontAlgn="ctr"/>
                      <a:r>
                        <a:rPr lang="en-US" sz="1200" u="none" strike="noStrike" dirty="0">
                          <a:effectLst/>
                        </a:rPr>
                        <a:t>        2,300,000.00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2017</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Casa </a:t>
                      </a:r>
                      <a:r>
                        <a:rPr lang="en-US" sz="1200" u="none" strike="noStrike" dirty="0" err="1">
                          <a:effectLst/>
                        </a:rPr>
                        <a:t>Inspirasi</a:t>
                      </a:r>
                      <a:r>
                        <a:rPr lang="en-US" sz="1200" u="none" strike="noStrike" dirty="0">
                          <a:effectLst/>
                        </a:rPr>
                        <a:t> </a:t>
                      </a:r>
                      <a:r>
                        <a:rPr lang="en-US" sz="1200" u="none" strike="noStrike" dirty="0" err="1">
                          <a:effectLst/>
                        </a:rPr>
                        <a:t>Sdn</a:t>
                      </a:r>
                      <a:r>
                        <a:rPr lang="en-US" sz="1200" u="none" strike="noStrike" dirty="0">
                          <a:effectLst/>
                        </a:rPr>
                        <a:t> </a:t>
                      </a:r>
                      <a:r>
                        <a:rPr lang="en-US" sz="1200" u="none" strike="noStrike" dirty="0" err="1">
                          <a:effectLst/>
                        </a:rPr>
                        <a:t>Bhd</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120978794"/>
                  </a:ext>
                </a:extLst>
              </a:tr>
              <a:tr h="418340">
                <a:tc>
                  <a:txBody>
                    <a:bodyPr/>
                    <a:lstStyle/>
                    <a:p>
                      <a:pPr algn="ctr" fontAlgn="ctr"/>
                      <a:r>
                        <a:rPr lang="en-US" sz="1200" b="0" i="0" u="none" strike="noStrike" dirty="0">
                          <a:solidFill>
                            <a:srgbClr val="000000"/>
                          </a:solidFill>
                          <a:effectLst/>
                          <a:latin typeface="Calibri" panose="020F0502020204030204" pitchFamily="34" charset="0"/>
                        </a:rPr>
                        <a:t>5</a:t>
                      </a: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MENDIRIKAN 2 BLOK KONDOMINIUM 17 TINGKAT, 352 UNIT DI ATAS PT43938, D'ISLAND RESIDENCE, PUCHONG, MUKIM DENGKIL, DAERAH SEPANG, SELANGOR DARUL EHSAN</a:t>
                      </a:r>
                      <a:br>
                        <a:rPr lang="en-US" sz="1200" u="none" strike="noStrike" dirty="0">
                          <a:effectLst/>
                        </a:rPr>
                      </a:br>
                      <a:r>
                        <a:rPr lang="en-US" sz="1200" u="none" strike="noStrike" dirty="0">
                          <a:effectLst/>
                        </a:rPr>
                        <a:t>UNTUK TETUAN ASTANA MODAL (M) SDN. BHD. DENGAN USAHASAMA KUMPULAN DARUL EHSAN SDN. BHD.</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      20,000,000.00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2018</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it-IT" sz="1200" u="none" strike="noStrike">
                          <a:effectLst/>
                        </a:rPr>
                        <a:t>Astana Modal (M) Sdn Bhd </a:t>
                      </a:r>
                      <a:endParaRPr lang="it-IT" sz="1200" b="0" i="0" u="none" strike="noStrike">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2928910215"/>
                  </a:ext>
                </a:extLst>
              </a:tr>
              <a:tr h="418340">
                <a:tc>
                  <a:txBody>
                    <a:bodyPr/>
                    <a:lstStyle/>
                    <a:p>
                      <a:pPr algn="ctr" fontAlgn="ctr"/>
                      <a:r>
                        <a:rPr lang="en-US" sz="1200" b="0" i="0" u="none" strike="noStrike" dirty="0">
                          <a:solidFill>
                            <a:srgbClr val="000000"/>
                          </a:solidFill>
                          <a:effectLst/>
                          <a:latin typeface="Calibri" panose="020F0502020204030204" pitchFamily="34" charset="0"/>
                        </a:rPr>
                        <a:t>6</a:t>
                      </a:r>
                    </a:p>
                  </a:txBody>
                  <a:tcPr marL="1300" marR="1300" marT="1300" marB="0" anchor="ctr"/>
                </a:tc>
                <a:tc>
                  <a:txBody>
                    <a:bodyPr/>
                    <a:lstStyle/>
                    <a:p>
                      <a:pPr algn="l"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PEMBANGTNAN YANG MELIBATKAN :</a:t>
                      </a:r>
                      <a:br>
                        <a:rPr lang="en-US" sz="1200" u="none" strike="noStrike" dirty="0">
                          <a:effectLst/>
                        </a:rPr>
                      </a:br>
                      <a:r>
                        <a:rPr lang="en-US" sz="1200" u="none" strike="noStrike" dirty="0">
                          <a:effectLst/>
                        </a:rPr>
                        <a:t>.136 LNIT RI.IMA}I BERKEMBAR 2 TINGKAT</a:t>
                      </a:r>
                      <a:br>
                        <a:rPr lang="en-US" sz="1200" u="none" strike="noStrike" dirty="0">
                          <a:effectLst/>
                        </a:rPr>
                      </a:br>
                      <a:r>
                        <a:rPr lang="en-US" sz="1200" u="none" strike="noStrike" dirty="0">
                          <a:effectLst/>
                        </a:rPr>
                        <a:t>-272 UI{IT RI.]IUAII KLUSTER 2 TINGKAT</a:t>
                      </a:r>
                      <a:br>
                        <a:rPr lang="en-US" sz="1200" u="none" strike="noStrike" dirty="0">
                          <a:effectLst/>
                        </a:rPr>
                      </a:br>
                      <a:r>
                        <a:rPr lang="en-US" sz="1200" u="none" strike="noStrike" dirty="0">
                          <a:effectLst/>
                        </a:rPr>
                        <a:t>-68 UNIT RUMAII PANGSA KOS SEDERHANA</a:t>
                      </a:r>
                      <a:br>
                        <a:rPr lang="en-US" sz="1200" u="none" strike="noStrike" dirty="0">
                          <a:effectLst/>
                        </a:rPr>
                      </a:br>
                      <a:r>
                        <a:rPr lang="en-US" sz="1200" u="none" strike="noStrike" dirty="0">
                          <a:effectLst/>
                        </a:rPr>
                        <a:t>-68 UNIT </a:t>
                      </a:r>
                      <a:r>
                        <a:rPr lang="en-US" sz="1200" u="none" strike="noStrike" dirty="0" err="1">
                          <a:effectLst/>
                        </a:rPr>
                        <a:t>RUhIAH</a:t>
                      </a:r>
                      <a:r>
                        <a:rPr lang="en-US" sz="1200" u="none" strike="noStrike" dirty="0">
                          <a:effectLst/>
                        </a:rPr>
                        <a:t> PA}{GSA KOS SEDERHANA RENDAH</a:t>
                      </a:r>
                      <a:br>
                        <a:rPr lang="en-US" sz="1200" u="none" strike="noStrike" dirty="0">
                          <a:effectLst/>
                        </a:rPr>
                      </a:br>
                      <a:r>
                        <a:rPr lang="en-US" sz="1200" u="none" strike="noStrike" dirty="0">
                          <a:effectLst/>
                        </a:rPr>
                        <a:t>-136 UNIT RUMAII KOS RENDAII</a:t>
                      </a:r>
                      <a:br>
                        <a:rPr lang="en-US" sz="1200" u="none" strike="noStrike" dirty="0">
                          <a:effectLst/>
                        </a:rPr>
                      </a:br>
                      <a:r>
                        <a:rPr lang="en-US" sz="1200" u="none" strike="noStrike" dirty="0">
                          <a:effectLst/>
                        </a:rPr>
                        <a:t>DI ATAS LOT PT 14809, KAWASAN REZAB MELAYU AIR IIITAM, MUKTM</a:t>
                      </a:r>
                      <a:br>
                        <a:rPr lang="en-US" sz="1200" u="none" strike="noStrike" dirty="0">
                          <a:effectLst/>
                        </a:rPr>
                      </a:br>
                      <a:r>
                        <a:rPr lang="en-US" sz="1200" u="none" strike="noStrike" dirty="0">
                          <a:effectLst/>
                        </a:rPr>
                        <a:t>DEI\GKIL, DAERAII SEPANG, SELANGOR DARUL EHSAN.</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      17,000,000.00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2019</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err="1">
                          <a:effectLst/>
                        </a:rPr>
                        <a:t>Pelangi</a:t>
                      </a:r>
                      <a:r>
                        <a:rPr lang="en-US" sz="1200" u="none" strike="noStrike" dirty="0">
                          <a:effectLst/>
                        </a:rPr>
                        <a:t> Homes Sdn Bhd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2766439422"/>
                  </a:ext>
                </a:extLst>
              </a:tr>
            </a:tbl>
          </a:graphicData>
        </a:graphic>
      </p:graphicFrame>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Tree>
    <p:extLst>
      <p:ext uri="{BB962C8B-B14F-4D97-AF65-F5344CB8AC3E}">
        <p14:creationId xmlns:p14="http://schemas.microsoft.com/office/powerpoint/2010/main" val="241216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91250117"/>
              </p:ext>
            </p:extLst>
          </p:nvPr>
        </p:nvGraphicFramePr>
        <p:xfrm>
          <a:off x="451508" y="883194"/>
          <a:ext cx="11592560" cy="5390813"/>
        </p:xfrm>
        <a:graphic>
          <a:graphicData uri="http://schemas.openxmlformats.org/drawingml/2006/table">
            <a:tbl>
              <a:tblPr>
                <a:tableStyleId>{5C22544A-7EE6-4342-B048-85BDC9FD1C3A}</a:tableStyleId>
              </a:tblPr>
              <a:tblGrid>
                <a:gridCol w="440783">
                  <a:extLst>
                    <a:ext uri="{9D8B030D-6E8A-4147-A177-3AD203B41FA5}">
                      <a16:colId xmlns:a16="http://schemas.microsoft.com/office/drawing/2014/main" val="20000"/>
                    </a:ext>
                  </a:extLst>
                </a:gridCol>
                <a:gridCol w="1278267">
                  <a:extLst>
                    <a:ext uri="{9D8B030D-6E8A-4147-A177-3AD203B41FA5}">
                      <a16:colId xmlns:a16="http://schemas.microsoft.com/office/drawing/2014/main" val="20001"/>
                    </a:ext>
                  </a:extLst>
                </a:gridCol>
                <a:gridCol w="6611725">
                  <a:extLst>
                    <a:ext uri="{9D8B030D-6E8A-4147-A177-3AD203B41FA5}">
                      <a16:colId xmlns:a16="http://schemas.microsoft.com/office/drawing/2014/main" val="20002"/>
                    </a:ext>
                  </a:extLst>
                </a:gridCol>
                <a:gridCol w="1219496">
                  <a:extLst>
                    <a:ext uri="{9D8B030D-6E8A-4147-A177-3AD203B41FA5}">
                      <a16:colId xmlns:a16="http://schemas.microsoft.com/office/drawing/2014/main" val="20003"/>
                    </a:ext>
                  </a:extLst>
                </a:gridCol>
                <a:gridCol w="1013797">
                  <a:extLst>
                    <a:ext uri="{9D8B030D-6E8A-4147-A177-3AD203B41FA5}">
                      <a16:colId xmlns:a16="http://schemas.microsoft.com/office/drawing/2014/main" val="20004"/>
                    </a:ext>
                  </a:extLst>
                </a:gridCol>
                <a:gridCol w="1028492">
                  <a:extLst>
                    <a:ext uri="{9D8B030D-6E8A-4147-A177-3AD203B41FA5}">
                      <a16:colId xmlns:a16="http://schemas.microsoft.com/office/drawing/2014/main" val="20005"/>
                    </a:ext>
                  </a:extLst>
                </a:gridCol>
              </a:tblGrid>
              <a:tr h="370802">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418340">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Turnkey</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l" fontAlgn="ctr"/>
                      <a:r>
                        <a:rPr lang="en-MY" sz="1200" u="none" strike="noStrike">
                          <a:effectLst/>
                        </a:rPr>
                        <a:t>Proposed   2  Blocks   24  Storey  Service  Apartment  At  Bandar</a:t>
                      </a:r>
                      <a:br>
                        <a:rPr lang="en-MY" sz="1200" u="none" strike="noStrike">
                          <a:effectLst/>
                        </a:rPr>
                      </a:br>
                      <a:r>
                        <a:rPr lang="en-MY" sz="1200" u="none" strike="noStrike">
                          <a:effectLst/>
                        </a:rPr>
                        <a:t>Saujana Putera, Selangor DE For Seribu Baiduri Sdn. Bhd.</a:t>
                      </a:r>
                      <a:br>
                        <a:rPr lang="en-MY" sz="1200" u="none" strike="noStrike">
                          <a:effectLst/>
                        </a:rPr>
                      </a:br>
                      <a:endParaRPr lang="en-MY"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      28,000,000.00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2015</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err="1">
                          <a:effectLst/>
                        </a:rPr>
                        <a:t>Seribu</a:t>
                      </a:r>
                      <a:r>
                        <a:rPr lang="en-US" sz="1200" u="none" strike="noStrike" dirty="0">
                          <a:effectLst/>
                        </a:rPr>
                        <a:t> </a:t>
                      </a:r>
                      <a:r>
                        <a:rPr lang="en-US" sz="1200" u="none" strike="noStrike" dirty="0" err="1">
                          <a:effectLst/>
                        </a:rPr>
                        <a:t>Baiduri</a:t>
                      </a:r>
                      <a:r>
                        <a:rPr lang="en-US" sz="1200" u="none" strike="noStrike" dirty="0">
                          <a:effectLst/>
                        </a:rPr>
                        <a:t> </a:t>
                      </a:r>
                      <a:r>
                        <a:rPr lang="en-US" sz="1200" u="none" strike="noStrike" dirty="0" err="1">
                          <a:effectLst/>
                        </a:rPr>
                        <a:t>Sdn</a:t>
                      </a:r>
                      <a:r>
                        <a:rPr lang="en-US" sz="1200" u="none" strike="noStrike" dirty="0">
                          <a:effectLst/>
                        </a:rPr>
                        <a:t> </a:t>
                      </a:r>
                      <a:r>
                        <a:rPr lang="en-US" sz="1200" u="none" strike="noStrike" dirty="0" err="1">
                          <a:effectLst/>
                        </a:rPr>
                        <a:t>Bhd</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1"/>
                  </a:ext>
                </a:extLst>
              </a:tr>
              <a:tr h="955527">
                <a:tc>
                  <a:txBody>
                    <a:bodyPr/>
                    <a:lstStyle/>
                    <a:p>
                      <a:pPr algn="ctr" fontAlgn="ctr"/>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l" fontAlgn="ctr"/>
                      <a:r>
                        <a:rPr lang="en-US" sz="1200" u="none" strike="noStrike">
                          <a:effectLst/>
                        </a:rPr>
                        <a:t>CADANGAN PEMBANGUNAN LEMBAH RUIL 3 BLOK YANG MENGANDUNGI (36 UNIT ) KEDAI DAN (381 UNIT) PANGSAPURI  7 1/2 TINGKAT, TERMASUK 1 TINGKAT SUB-BASEMENT TEMPAT LETAK KERETA, 1 UNIT RUMAH SAMPAH, 1 UNIT PENCAWANG ELEKTRIK DAN KAWASAN LANSKAP TINGKAT BUMBUNG DI ATAS LOT PT 1667, MUKIM TANAH RATA, DAERAH CAMERON HIGHLANDS, PAHANG DARUL MAKMUR UNTUK TETUAN CERGAS ASAL (M) SDN BHD.</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      12,000,000.00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2016</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s-ES" sz="1200" u="none" strike="noStrike" dirty="0" err="1">
                          <a:effectLst/>
                        </a:rPr>
                        <a:t>Cergas</a:t>
                      </a:r>
                      <a:r>
                        <a:rPr lang="es-ES" sz="1200" u="none" strike="noStrike" dirty="0">
                          <a:effectLst/>
                        </a:rPr>
                        <a:t> </a:t>
                      </a:r>
                      <a:r>
                        <a:rPr lang="es-ES" sz="1200" u="none" strike="noStrike" dirty="0" err="1">
                          <a:effectLst/>
                        </a:rPr>
                        <a:t>Asal</a:t>
                      </a:r>
                      <a:r>
                        <a:rPr lang="es-ES" sz="1200" u="none" strike="noStrike" dirty="0">
                          <a:effectLst/>
                        </a:rPr>
                        <a:t> (M) </a:t>
                      </a:r>
                      <a:r>
                        <a:rPr lang="es-ES" sz="1200" u="none" strike="noStrike" dirty="0" err="1">
                          <a:effectLst/>
                        </a:rPr>
                        <a:t>Sdn</a:t>
                      </a:r>
                      <a:r>
                        <a:rPr lang="es-ES" sz="1200" u="none" strike="noStrike" dirty="0">
                          <a:effectLst/>
                        </a:rPr>
                        <a:t> </a:t>
                      </a:r>
                      <a:r>
                        <a:rPr lang="es-ES" sz="1200" u="none" strike="noStrike" dirty="0" err="1">
                          <a:effectLst/>
                        </a:rPr>
                        <a:t>Bhd</a:t>
                      </a:r>
                      <a:r>
                        <a:rPr lang="es-ES" sz="1200" u="none" strike="noStrike" dirty="0">
                          <a:effectLst/>
                        </a:rPr>
                        <a:t> </a:t>
                      </a:r>
                      <a:endParaRPr lang="es-E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2"/>
                  </a:ext>
                </a:extLst>
              </a:tr>
              <a:tr h="608495">
                <a:tc>
                  <a:txBody>
                    <a:bodyPr/>
                    <a:lstStyle/>
                    <a:p>
                      <a:pPr algn="ctr" fontAlgn="ctr"/>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l" fontAlgn="ctr"/>
                      <a:r>
                        <a:rPr lang="en-MY" sz="1200" u="none" strike="noStrike">
                          <a:effectLst/>
                        </a:rPr>
                        <a:t>Proposed 1 Blok of 11 Storey Service Apartment on Lot 353, PN</a:t>
                      </a:r>
                      <a:br>
                        <a:rPr lang="en-MY" sz="1200" u="none" strike="noStrike">
                          <a:effectLst/>
                        </a:rPr>
                      </a:br>
                      <a:r>
                        <a:rPr lang="en-MY" sz="1200" u="none" strike="noStrike">
                          <a:effectLst/>
                        </a:rPr>
                        <a:t>2519, Mukim Tanah Rata, cameron Highlands, Pahang DM Untuk</a:t>
                      </a:r>
                      <a:br>
                        <a:rPr lang="en-MY" sz="1200" u="none" strike="noStrike">
                          <a:effectLst/>
                        </a:rPr>
                      </a:br>
                      <a:r>
                        <a:rPr lang="en-MY" sz="1200" u="none" strike="noStrike">
                          <a:effectLst/>
                        </a:rPr>
                        <a:t>Tetuan Cergas Asal Sdn. Bhd.</a:t>
                      </a:r>
                      <a:br>
                        <a:rPr lang="en-MY" sz="1200" u="none" strike="noStrike">
                          <a:effectLst/>
                        </a:rPr>
                      </a:br>
                      <a:endParaRPr lang="en-MY"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        9,000,000.00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2015</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s-ES" sz="1200" u="none" strike="noStrike">
                          <a:effectLst/>
                        </a:rPr>
                        <a:t>Cergas Asal (M) Sdn Bhd </a:t>
                      </a:r>
                      <a:endParaRPr lang="es-ES" sz="1200" b="0" i="0" u="none" strike="noStrike">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3"/>
                  </a:ext>
                </a:extLst>
              </a:tr>
              <a:tr h="565710">
                <a:tc>
                  <a:txBody>
                    <a:bodyPr/>
                    <a:lstStyle/>
                    <a:p>
                      <a:pPr algn="ctr" fontAlgn="ctr"/>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l" fontAlgn="ctr"/>
                      <a:r>
                        <a:rPr lang="en-US" sz="1200" u="none" strike="noStrike" dirty="0" err="1">
                          <a:effectLst/>
                        </a:rPr>
                        <a:t>Cadangan</a:t>
                      </a:r>
                      <a:r>
                        <a:rPr lang="en-US" sz="1200" u="none" strike="noStrike" dirty="0">
                          <a:effectLst/>
                        </a:rPr>
                        <a:t> Pembangunan </a:t>
                      </a:r>
                      <a:r>
                        <a:rPr lang="en-US" sz="1200" u="none" strike="noStrike" dirty="0" err="1">
                          <a:effectLst/>
                        </a:rPr>
                        <a:t>Lembah</a:t>
                      </a:r>
                      <a:r>
                        <a:rPr lang="en-US" sz="1200" u="none" strike="noStrike" dirty="0">
                          <a:effectLst/>
                        </a:rPr>
                        <a:t> </a:t>
                      </a:r>
                      <a:r>
                        <a:rPr lang="en-US" sz="1200" u="none" strike="noStrike" dirty="0" err="1">
                          <a:effectLst/>
                        </a:rPr>
                        <a:t>Ruil</a:t>
                      </a:r>
                      <a:r>
                        <a:rPr lang="en-US" sz="1200" u="none" strike="noStrike" dirty="0">
                          <a:effectLst/>
                        </a:rPr>
                        <a:t> Di </a:t>
                      </a:r>
                      <a:r>
                        <a:rPr lang="en-US" sz="1200" u="none" strike="noStrike" dirty="0" err="1">
                          <a:effectLst/>
                        </a:rPr>
                        <a:t>Atas</a:t>
                      </a:r>
                      <a:r>
                        <a:rPr lang="en-US" sz="1200" u="none" strike="noStrike" dirty="0">
                          <a:effectLst/>
                        </a:rPr>
                        <a:t> Lot 353 PN2519 </a:t>
                      </a:r>
                      <a:r>
                        <a:rPr lang="en-US" sz="1200" u="none" strike="noStrike" dirty="0" err="1">
                          <a:effectLst/>
                        </a:rPr>
                        <a:t>Mukim</a:t>
                      </a:r>
                      <a:r>
                        <a:rPr lang="en-US" sz="1200" u="none" strike="noStrike" dirty="0">
                          <a:effectLst/>
                        </a:rPr>
                        <a:t> Tanah Rate, Cameron Highlands, Pahang </a:t>
                      </a:r>
                      <a:r>
                        <a:rPr lang="en-US" sz="1200" u="none" strike="noStrike" dirty="0" err="1">
                          <a:effectLst/>
                        </a:rPr>
                        <a:t>Darul</a:t>
                      </a:r>
                      <a:r>
                        <a:rPr lang="en-US" sz="1200" u="none" strike="noStrike" dirty="0">
                          <a:effectLst/>
                        </a:rPr>
                        <a:t> </a:t>
                      </a:r>
                      <a:r>
                        <a:rPr lang="en-US" sz="1200" u="none" strike="noStrike" dirty="0" err="1">
                          <a:effectLst/>
                        </a:rPr>
                        <a:t>Makmur</a:t>
                      </a:r>
                      <a:r>
                        <a:rPr lang="en-US" sz="1200" u="none" strike="noStrike" dirty="0">
                          <a:effectLst/>
                        </a:rPr>
                        <a:t> </a:t>
                      </a:r>
                      <a:r>
                        <a:rPr lang="en-US" sz="1200" u="none" strike="noStrike" dirty="0" err="1">
                          <a:effectLst/>
                        </a:rPr>
                        <a:t>Untuk</a:t>
                      </a:r>
                      <a:r>
                        <a:rPr lang="en-US" sz="1200" u="none" strike="noStrike" dirty="0">
                          <a:effectLst/>
                        </a:rPr>
                        <a:t> </a:t>
                      </a:r>
                      <a:r>
                        <a:rPr lang="en-US" sz="1200" u="none" strike="noStrike" dirty="0" err="1">
                          <a:effectLst/>
                        </a:rPr>
                        <a:t>Tetuan</a:t>
                      </a:r>
                      <a:r>
                        <a:rPr lang="en-US" sz="1200" u="none" strike="noStrike" dirty="0">
                          <a:effectLst/>
                        </a:rPr>
                        <a:t> </a:t>
                      </a:r>
                      <a:r>
                        <a:rPr lang="en-US" sz="1200" u="none" strike="noStrike" dirty="0" err="1">
                          <a:effectLst/>
                        </a:rPr>
                        <a:t>Cergas</a:t>
                      </a:r>
                      <a:r>
                        <a:rPr lang="en-US" sz="1200" u="none" strike="noStrike" dirty="0">
                          <a:effectLst/>
                        </a:rPr>
                        <a:t> </a:t>
                      </a:r>
                      <a:r>
                        <a:rPr lang="en-US" sz="1200" u="none" strike="noStrike" dirty="0" err="1">
                          <a:effectLst/>
                        </a:rPr>
                        <a:t>Asal</a:t>
                      </a:r>
                      <a:r>
                        <a:rPr lang="en-US" sz="1200" u="none" strike="noStrike" dirty="0">
                          <a:effectLst/>
                        </a:rPr>
                        <a:t> Sdn. Bhd. - Infrastructure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        6,000,000.00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2014</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s-ES" sz="1200" u="none" strike="noStrike">
                          <a:effectLst/>
                        </a:rPr>
                        <a:t>Cergas Asal (M) Sdn Bhd </a:t>
                      </a:r>
                      <a:endParaRPr lang="es-ES" sz="1200" b="0" i="0" u="none" strike="noStrike">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4"/>
                  </a:ext>
                </a:extLst>
              </a:tr>
              <a:tr h="518172">
                <a:tc>
                  <a:txBody>
                    <a:bodyPr/>
                    <a:lstStyle/>
                    <a:p>
                      <a:pPr algn="ctr" fontAlgn="ctr"/>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l" fontAlgn="ctr"/>
                      <a:r>
                        <a:rPr lang="en-US" sz="1200" u="none" strike="noStrike">
                          <a:effectLst/>
                        </a:rPr>
                        <a:t>Apponited   by   Morubina   Sdn.   Bhd.   To   review   the   M   &amp;   E Consultant Engineer's designs and to provide recommendations for improvement to Kinta River Front Hotel &amp; Suites project.</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 .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2011</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Morubina Sdn Bhd </a:t>
                      </a:r>
                      <a:endParaRPr lang="en-US" sz="1200" b="0" i="0" u="none" strike="noStrike">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5"/>
                  </a:ext>
                </a:extLst>
              </a:tr>
              <a:tr h="874711">
                <a:tc>
                  <a:txBody>
                    <a:bodyPr/>
                    <a:lstStyle/>
                    <a:p>
                      <a:pPr algn="ctr" fontAlgn="ctr"/>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l" fontAlgn="ctr"/>
                      <a:r>
                        <a:rPr lang="en-US" sz="1200" u="none" strike="noStrike">
                          <a:effectLst/>
                        </a:rPr>
                        <a:t>Cadangan    Pembangunan    2    Blok    Pangsapuri    20    Tingkat</a:t>
                      </a:r>
                      <a:br>
                        <a:rPr lang="en-US" sz="1200" u="none" strike="noStrike">
                          <a:effectLst/>
                        </a:rPr>
                      </a:br>
                      <a:r>
                        <a:rPr lang="en-US" sz="1200" u="none" strike="noStrike">
                          <a:effectLst/>
                        </a:rPr>
                        <a:t>Mengandungi  998  Unit  Dan  1  Blok  Tempat  Letak  Kereta  Dan Rumah  Kelab  6  1/2  Tingkat  Di  Atas  Plot  B,Mukim  Petaling, Selangor DE Untuk Tetuan Pelangi Homes Sdn.Bhd.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2010</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Pelangi Homes</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6"/>
                  </a:ext>
                </a:extLst>
              </a:tr>
              <a:tr h="817665">
                <a:tc>
                  <a:txBody>
                    <a:bodyPr/>
                    <a:lstStyle/>
                    <a:p>
                      <a:pPr algn="ctr" fontAlgn="ctr"/>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l" fontAlgn="ctr"/>
                      <a:r>
                        <a:rPr lang="en-US" sz="1200" u="none" strike="noStrike">
                          <a:effectLst/>
                        </a:rPr>
                        <a:t>Cadangan  Pembangunan  2  Blok  21  Tingkat  Mengandungi  840</a:t>
                      </a:r>
                      <a:br>
                        <a:rPr lang="en-US" sz="1200" u="none" strike="noStrike">
                          <a:effectLst/>
                        </a:rPr>
                      </a:br>
                      <a:r>
                        <a:rPr lang="en-US" sz="1200" u="none" strike="noStrike">
                          <a:effectLst/>
                        </a:rPr>
                        <a:t>Unit Pangsapuri Dan 1 Blok Tempat Letak Kereta 6 1/2 Tingkat Di Atas Lot 8373 &amp; 8374, Mukim &amp; Daerah Petaling, Selangor DE Untuk Tetuan Ivana Development 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a:effectLst/>
                        </a:rPr>
                        <a:t>2010</a:t>
                      </a:r>
                      <a:endParaRPr lang="en-US" sz="1200" b="0" i="0" u="none" strike="noStrike">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Ivana Development</a:t>
                      </a:r>
                      <a:br>
                        <a:rPr lang="en-US" sz="1200" u="none" strike="noStrike" dirty="0">
                          <a:effectLst/>
                        </a:rPr>
                      </a:br>
                      <a:r>
                        <a:rPr lang="en-US" sz="1200" u="none" strike="noStrike" dirty="0">
                          <a:effectLst/>
                        </a:rPr>
                        <a:t>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7"/>
                  </a:ext>
                </a:extLst>
              </a:tr>
            </a:tbl>
          </a:graphicData>
        </a:graphic>
      </p:graphicFrame>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Tree>
    <p:extLst>
      <p:ext uri="{BB962C8B-B14F-4D97-AF65-F5344CB8AC3E}">
        <p14:creationId xmlns:p14="http://schemas.microsoft.com/office/powerpoint/2010/main" val="118488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345779903"/>
              </p:ext>
            </p:extLst>
          </p:nvPr>
        </p:nvGraphicFramePr>
        <p:xfrm>
          <a:off x="399422" y="969454"/>
          <a:ext cx="11644645" cy="5036791"/>
        </p:xfrm>
        <a:graphic>
          <a:graphicData uri="http://schemas.openxmlformats.org/drawingml/2006/table">
            <a:tbl>
              <a:tblPr>
                <a:tableStyleId>{5C22544A-7EE6-4342-B048-85BDC9FD1C3A}</a:tableStyleId>
              </a:tblPr>
              <a:tblGrid>
                <a:gridCol w="442762">
                  <a:extLst>
                    <a:ext uri="{9D8B030D-6E8A-4147-A177-3AD203B41FA5}">
                      <a16:colId xmlns:a16="http://schemas.microsoft.com/office/drawing/2014/main" val="20000"/>
                    </a:ext>
                  </a:extLst>
                </a:gridCol>
                <a:gridCol w="1284010">
                  <a:extLst>
                    <a:ext uri="{9D8B030D-6E8A-4147-A177-3AD203B41FA5}">
                      <a16:colId xmlns:a16="http://schemas.microsoft.com/office/drawing/2014/main" val="20001"/>
                    </a:ext>
                  </a:extLst>
                </a:gridCol>
                <a:gridCol w="6641433">
                  <a:extLst>
                    <a:ext uri="{9D8B030D-6E8A-4147-A177-3AD203B41FA5}">
                      <a16:colId xmlns:a16="http://schemas.microsoft.com/office/drawing/2014/main" val="20002"/>
                    </a:ext>
                  </a:extLst>
                </a:gridCol>
                <a:gridCol w="1224976">
                  <a:extLst>
                    <a:ext uri="{9D8B030D-6E8A-4147-A177-3AD203B41FA5}">
                      <a16:colId xmlns:a16="http://schemas.microsoft.com/office/drawing/2014/main" val="20003"/>
                    </a:ext>
                  </a:extLst>
                </a:gridCol>
                <a:gridCol w="1018353">
                  <a:extLst>
                    <a:ext uri="{9D8B030D-6E8A-4147-A177-3AD203B41FA5}">
                      <a16:colId xmlns:a16="http://schemas.microsoft.com/office/drawing/2014/main" val="20004"/>
                    </a:ext>
                  </a:extLst>
                </a:gridCol>
                <a:gridCol w="1033111">
                  <a:extLst>
                    <a:ext uri="{9D8B030D-6E8A-4147-A177-3AD203B41FA5}">
                      <a16:colId xmlns:a16="http://schemas.microsoft.com/office/drawing/2014/main" val="20005"/>
                    </a:ext>
                  </a:extLst>
                </a:gridCol>
              </a:tblGrid>
              <a:tr h="488410">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1075405">
                <a:tc>
                  <a:txBody>
                    <a:bodyPr/>
                    <a:lstStyle/>
                    <a:p>
                      <a:pPr algn="ctr" fontAlgn="ctr"/>
                      <a:r>
                        <a:rPr lang="en-US" sz="1200" u="none" strike="noStrike" dirty="0">
                          <a:effectLst/>
                        </a:rPr>
                        <a:t>8</a:t>
                      </a:r>
                      <a:endParaRPr lang="en-US" sz="1200" b="0" i="0" u="none" strike="noStrike" dirty="0">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l" fontAlgn="ctr"/>
                      <a:r>
                        <a:rPr lang="en-US" sz="1200" u="none" strike="noStrike" dirty="0" err="1">
                          <a:effectLst/>
                        </a:rPr>
                        <a:t>Cadangan</a:t>
                      </a:r>
                      <a:r>
                        <a:rPr lang="en-US" sz="1200" u="none" strike="noStrike" dirty="0">
                          <a:effectLst/>
                        </a:rPr>
                        <a:t> </a:t>
                      </a:r>
                      <a:r>
                        <a:rPr lang="en-US" sz="1200" u="none" strike="noStrike" dirty="0" err="1">
                          <a:effectLst/>
                        </a:rPr>
                        <a:t>pembangunan</a:t>
                      </a:r>
                      <a:r>
                        <a:rPr lang="en-US" sz="1200" u="none" strike="noStrike" dirty="0">
                          <a:effectLst/>
                        </a:rPr>
                        <a:t> Apartment Yang </a:t>
                      </a:r>
                      <a:r>
                        <a:rPr lang="en-US" sz="1200" u="none" strike="noStrike" dirty="0" err="1">
                          <a:effectLst/>
                        </a:rPr>
                        <a:t>Mengandungi</a:t>
                      </a:r>
                      <a:r>
                        <a:rPr lang="en-US" sz="1200" u="none" strike="noStrike" dirty="0">
                          <a:effectLst/>
                        </a:rPr>
                        <a:t> :‐</a:t>
                      </a:r>
                      <a:br>
                        <a:rPr lang="en-US" sz="1200" u="none" strike="noStrike" dirty="0">
                          <a:effectLst/>
                        </a:rPr>
                      </a:br>
                      <a:r>
                        <a:rPr lang="en-US" sz="1200" u="none" strike="noStrike" dirty="0" err="1">
                          <a:effectLst/>
                        </a:rPr>
                        <a:t>i</a:t>
                      </a:r>
                      <a:r>
                        <a:rPr lang="en-US" sz="1200" u="none" strike="noStrike" dirty="0">
                          <a:effectLst/>
                        </a:rPr>
                        <a:t>) 1 Blok </a:t>
                      </a:r>
                      <a:r>
                        <a:rPr lang="en-US" sz="1200" u="none" strike="noStrike" dirty="0" err="1">
                          <a:effectLst/>
                        </a:rPr>
                        <a:t>Rumah</a:t>
                      </a:r>
                      <a:r>
                        <a:rPr lang="en-US" sz="1200" u="none" strike="noStrike" dirty="0">
                          <a:effectLst/>
                        </a:rPr>
                        <a:t> </a:t>
                      </a:r>
                      <a:r>
                        <a:rPr lang="en-US" sz="1200" u="none" strike="noStrike" dirty="0" err="1">
                          <a:effectLst/>
                        </a:rPr>
                        <a:t>Pangsa</a:t>
                      </a:r>
                      <a:r>
                        <a:rPr lang="en-US" sz="1200" u="none" strike="noStrike" dirty="0">
                          <a:effectLst/>
                        </a:rPr>
                        <a:t> Kos </a:t>
                      </a:r>
                      <a:r>
                        <a:rPr lang="en-US" sz="1200" u="none" strike="noStrike" dirty="0" err="1">
                          <a:effectLst/>
                        </a:rPr>
                        <a:t>Rendah</a:t>
                      </a:r>
                      <a:r>
                        <a:rPr lang="en-US" sz="1200" u="none" strike="noStrike" dirty="0">
                          <a:effectLst/>
                        </a:rPr>
                        <a:t> 11 Tingkat</a:t>
                      </a:r>
                      <a:br>
                        <a:rPr lang="en-US" sz="1200" u="none" strike="noStrike" dirty="0">
                          <a:effectLst/>
                        </a:rPr>
                      </a:br>
                      <a:r>
                        <a:rPr lang="en-US" sz="1200" u="none" strike="noStrike" dirty="0">
                          <a:effectLst/>
                        </a:rPr>
                        <a:t>ii) 1 Blok </a:t>
                      </a:r>
                      <a:r>
                        <a:rPr lang="en-US" sz="1200" u="none" strike="noStrike" dirty="0" err="1">
                          <a:effectLst/>
                        </a:rPr>
                        <a:t>Rumah</a:t>
                      </a:r>
                      <a:r>
                        <a:rPr lang="en-US" sz="1200" u="none" strike="noStrike" dirty="0">
                          <a:effectLst/>
                        </a:rPr>
                        <a:t> </a:t>
                      </a:r>
                      <a:r>
                        <a:rPr lang="en-US" sz="1200" u="none" strike="noStrike" dirty="0" err="1">
                          <a:effectLst/>
                        </a:rPr>
                        <a:t>pangsa</a:t>
                      </a:r>
                      <a:r>
                        <a:rPr lang="en-US" sz="1200" u="none" strike="noStrike" dirty="0">
                          <a:effectLst/>
                        </a:rPr>
                        <a:t> Kos </a:t>
                      </a:r>
                      <a:r>
                        <a:rPr lang="en-US" sz="1200" u="none" strike="noStrike" dirty="0" err="1">
                          <a:effectLst/>
                        </a:rPr>
                        <a:t>Sederhana</a:t>
                      </a:r>
                      <a:r>
                        <a:rPr lang="en-US" sz="1200" u="none" strike="noStrike" dirty="0">
                          <a:effectLst/>
                        </a:rPr>
                        <a:t> </a:t>
                      </a:r>
                      <a:r>
                        <a:rPr lang="en-US" sz="1200" u="none" strike="noStrike" dirty="0" err="1">
                          <a:effectLst/>
                        </a:rPr>
                        <a:t>Rendah</a:t>
                      </a:r>
                      <a:r>
                        <a:rPr lang="en-US" sz="1200" u="none" strike="noStrike" dirty="0">
                          <a:effectLst/>
                        </a:rPr>
                        <a:t> 11 Tingkat iii) 3 Blok apartment 17 </a:t>
                      </a:r>
                      <a:r>
                        <a:rPr lang="en-US" sz="1200" u="none" strike="noStrike" dirty="0" err="1">
                          <a:effectLst/>
                        </a:rPr>
                        <a:t>TingkatBerjumlah</a:t>
                      </a:r>
                      <a:r>
                        <a:rPr lang="en-US" sz="1200" u="none" strike="noStrike" dirty="0">
                          <a:effectLst/>
                        </a:rPr>
                        <a:t> 960 Unit</a:t>
                      </a:r>
                      <a:br>
                        <a:rPr lang="en-US" sz="1200" u="none" strike="noStrike" dirty="0">
                          <a:effectLst/>
                        </a:rPr>
                      </a:br>
                      <a:r>
                        <a:rPr lang="en-US" sz="1200" u="none" strike="noStrike" dirty="0">
                          <a:effectLst/>
                        </a:rPr>
                        <a:t>Di </a:t>
                      </a:r>
                      <a:r>
                        <a:rPr lang="en-US" sz="1200" u="none" strike="noStrike" dirty="0" err="1">
                          <a:effectLst/>
                        </a:rPr>
                        <a:t>Atas</a:t>
                      </a:r>
                      <a:r>
                        <a:rPr lang="en-US" sz="1200" u="none" strike="noStrike" dirty="0">
                          <a:effectLst/>
                        </a:rPr>
                        <a:t> </a:t>
                      </a:r>
                      <a:r>
                        <a:rPr lang="en-US" sz="1200" u="none" strike="noStrike" dirty="0" err="1">
                          <a:effectLst/>
                        </a:rPr>
                        <a:t>Sebahagian</a:t>
                      </a:r>
                      <a:r>
                        <a:rPr lang="en-US" sz="1200" u="none" strike="noStrike" dirty="0">
                          <a:effectLst/>
                        </a:rPr>
                        <a:t>  Lot PT 23787 (PT 12188) </a:t>
                      </a:r>
                      <a:r>
                        <a:rPr lang="en-US" sz="1200" u="none" strike="noStrike" dirty="0" err="1">
                          <a:effectLst/>
                        </a:rPr>
                        <a:t>Mukim</a:t>
                      </a:r>
                      <a:r>
                        <a:rPr lang="en-US" sz="1200" u="none" strike="noStrike" dirty="0">
                          <a:effectLst/>
                        </a:rPr>
                        <a:t> Sg. </a:t>
                      </a:r>
                      <a:r>
                        <a:rPr lang="en-US" sz="1200" u="none" strike="noStrike" dirty="0" err="1">
                          <a:effectLst/>
                        </a:rPr>
                        <a:t>Buloh</a:t>
                      </a:r>
                      <a:r>
                        <a:rPr lang="en-US" sz="1200" u="none" strike="noStrike" dirty="0">
                          <a:effectLst/>
                        </a:rPr>
                        <a:t>,</a:t>
                      </a:r>
                      <a:br>
                        <a:rPr lang="en-US" sz="1200" u="none" strike="noStrike" dirty="0">
                          <a:effectLst/>
                        </a:rPr>
                      </a:br>
                      <a:r>
                        <a:rPr lang="en-US" sz="1200" u="none" strike="noStrike" dirty="0">
                          <a:effectLst/>
                        </a:rPr>
                        <a:t>Daerah  </a:t>
                      </a:r>
                      <a:r>
                        <a:rPr lang="en-US" sz="1200" u="none" strike="noStrike" dirty="0" err="1">
                          <a:effectLst/>
                        </a:rPr>
                        <a:t>Petaling</a:t>
                      </a:r>
                      <a:r>
                        <a:rPr lang="en-US" sz="1200" u="none" strike="noStrike" dirty="0">
                          <a:effectLst/>
                        </a:rPr>
                        <a:t>,  Selangor  DE  </a:t>
                      </a:r>
                      <a:r>
                        <a:rPr lang="en-US" sz="1200" u="none" strike="noStrike" dirty="0" err="1">
                          <a:effectLst/>
                        </a:rPr>
                        <a:t>Untuk</a:t>
                      </a:r>
                      <a:r>
                        <a:rPr lang="en-US" sz="1200" u="none" strike="noStrike" dirty="0">
                          <a:effectLst/>
                        </a:rPr>
                        <a:t>  </a:t>
                      </a:r>
                      <a:r>
                        <a:rPr lang="en-US" sz="1200" u="none" strike="noStrike" dirty="0" err="1">
                          <a:effectLst/>
                        </a:rPr>
                        <a:t>Tetuan</a:t>
                      </a:r>
                      <a:r>
                        <a:rPr lang="en-US" sz="1200" u="none" strike="noStrike" dirty="0">
                          <a:effectLst/>
                        </a:rPr>
                        <a:t>  Tropicana   Golf  &amp; Country Resort </a:t>
                      </a:r>
                      <a:r>
                        <a:rPr lang="en-US" sz="1200" u="none" strike="noStrike" dirty="0" err="1">
                          <a:effectLst/>
                        </a:rPr>
                        <a:t>Berhad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2009</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Tropicana Golf &amp; Country Resort Berhad</a:t>
                      </a:r>
                      <a:endParaRPr lang="en-US" sz="1200" b="0" i="0" u="none" strike="noStrike">
                        <a:solidFill>
                          <a:srgbClr val="000000"/>
                        </a:solidFill>
                        <a:effectLst/>
                        <a:latin typeface="Calibri" panose="020F0502020204030204" pitchFamily="34" charset="0"/>
                      </a:endParaRPr>
                    </a:p>
                  </a:txBody>
                  <a:tcPr marL="5961" marR="5961" marT="5961" marB="0" anchor="ctr"/>
                </a:tc>
                <a:extLst>
                  <a:ext uri="{0D108BD9-81ED-4DB2-BD59-A6C34878D82A}">
                    <a16:rowId xmlns:a16="http://schemas.microsoft.com/office/drawing/2014/main" val="10001"/>
                  </a:ext>
                </a:extLst>
              </a:tr>
              <a:tr h="676905">
                <a:tc>
                  <a:txBody>
                    <a:bodyPr/>
                    <a:lstStyle/>
                    <a:p>
                      <a:pPr algn="ctr" fontAlgn="ctr"/>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l" fontAlgn="ctr"/>
                      <a:r>
                        <a:rPr lang="en-US" sz="1200" u="none" strike="noStrike" dirty="0" err="1">
                          <a:effectLst/>
                        </a:rPr>
                        <a:t>Cadangan</a:t>
                      </a:r>
                      <a:r>
                        <a:rPr lang="en-US" sz="1200" u="none" strike="noStrike" dirty="0">
                          <a:effectLst/>
                        </a:rPr>
                        <a:t>  Pembangunan      1712      Unit      </a:t>
                      </a:r>
                      <a:r>
                        <a:rPr lang="en-US" sz="1200" u="none" strike="noStrike" dirty="0" err="1">
                          <a:effectLst/>
                        </a:rPr>
                        <a:t>Pangsapuri</a:t>
                      </a:r>
                      <a:r>
                        <a:rPr lang="en-US" sz="1200" u="none" strike="noStrike" dirty="0">
                          <a:effectLst/>
                        </a:rPr>
                        <a:t>      Yang </a:t>
                      </a:r>
                      <a:r>
                        <a:rPr lang="en-US" sz="1200" u="none" strike="noStrike" dirty="0" err="1">
                          <a:effectLst/>
                        </a:rPr>
                        <a:t>Mengandungi</a:t>
                      </a:r>
                      <a:r>
                        <a:rPr lang="en-US" sz="1200" u="none" strike="noStrike" dirty="0">
                          <a:effectLst/>
                        </a:rPr>
                        <a:t>  Blok  A,  B,  C  &amp;  D  (24  Tingkat)  Dan  Blok  </a:t>
                      </a:r>
                      <a:r>
                        <a:rPr lang="en-US" sz="1200" u="none" strike="noStrike" dirty="0" err="1">
                          <a:effectLst/>
                        </a:rPr>
                        <a:t>Rumah</a:t>
                      </a:r>
                      <a:r>
                        <a:rPr lang="en-US" sz="1200" u="none" strike="noStrike" dirty="0">
                          <a:effectLst/>
                        </a:rPr>
                        <a:t> </a:t>
                      </a:r>
                      <a:r>
                        <a:rPr lang="en-US" sz="1200" u="none" strike="noStrike" dirty="0" err="1">
                          <a:effectLst/>
                        </a:rPr>
                        <a:t>Kelab</a:t>
                      </a:r>
                      <a:r>
                        <a:rPr lang="en-US" sz="1200" u="none" strike="noStrike" dirty="0">
                          <a:effectLst/>
                        </a:rPr>
                        <a:t> (8 Tingkat) Di </a:t>
                      </a:r>
                      <a:r>
                        <a:rPr lang="en-US" sz="1200" u="none" strike="noStrike" dirty="0" err="1">
                          <a:effectLst/>
                        </a:rPr>
                        <a:t>Atas</a:t>
                      </a:r>
                      <a:r>
                        <a:rPr lang="en-US" sz="1200" u="none" strike="noStrike" dirty="0">
                          <a:effectLst/>
                        </a:rPr>
                        <a:t> Lot 201 (PT 31326/KM 2A), </a:t>
                      </a:r>
                      <a:r>
                        <a:rPr lang="en-US" sz="1200" u="none" strike="noStrike" dirty="0" err="1">
                          <a:effectLst/>
                        </a:rPr>
                        <a:t>Persiaran</a:t>
                      </a:r>
                      <a:r>
                        <a:rPr lang="en-US" sz="1200" u="none" strike="noStrike" dirty="0">
                          <a:effectLst/>
                        </a:rPr>
                        <a:t> Tropicana, Tropicana Golf &amp; Country </a:t>
                      </a:r>
                      <a:r>
                        <a:rPr lang="en-US" sz="1200" u="none" strike="noStrike" dirty="0" err="1">
                          <a:effectLst/>
                        </a:rPr>
                        <a:t>Resort,Mukim</a:t>
                      </a:r>
                      <a:r>
                        <a:rPr lang="en-US" sz="1200" u="none" strike="noStrike" dirty="0">
                          <a:effectLst/>
                        </a:rPr>
                        <a:t> Sg. </a:t>
                      </a:r>
                      <a:r>
                        <a:rPr lang="en-US" sz="1200" u="none" strike="noStrike" dirty="0" err="1">
                          <a:effectLst/>
                        </a:rPr>
                        <a:t>Buloh</a:t>
                      </a:r>
                      <a:r>
                        <a:rPr lang="en-US" sz="1200" u="none" strike="noStrike" dirty="0">
                          <a:effectLst/>
                        </a:rPr>
                        <a:t>, Daerah </a:t>
                      </a:r>
                      <a:r>
                        <a:rPr lang="en-US" sz="1200" u="none" strike="noStrike" dirty="0" err="1">
                          <a:effectLst/>
                        </a:rPr>
                        <a:t>petaling</a:t>
                      </a:r>
                      <a:r>
                        <a:rPr lang="en-US" sz="1200" u="none" strike="noStrike" dirty="0">
                          <a:effectLst/>
                        </a:rPr>
                        <a:t>, Selangor DE</a:t>
                      </a:r>
                      <a:endParaRPr lang="en-US" sz="1200" b="0" i="0" u="none" strike="noStrike" dirty="0">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2008</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Tropicana Golf &amp; Country Resort Berhad</a:t>
                      </a:r>
                      <a:endParaRPr lang="en-US" sz="1200" b="0" i="0" u="none" strike="noStrike">
                        <a:solidFill>
                          <a:srgbClr val="000000"/>
                        </a:solidFill>
                        <a:effectLst/>
                        <a:latin typeface="Calibri" panose="020F0502020204030204" pitchFamily="34" charset="0"/>
                      </a:endParaRPr>
                    </a:p>
                  </a:txBody>
                  <a:tcPr marL="5961" marR="5961" marT="5961" marB="0" anchor="ctr"/>
                </a:tc>
                <a:extLst>
                  <a:ext uri="{0D108BD9-81ED-4DB2-BD59-A6C34878D82A}">
                    <a16:rowId xmlns:a16="http://schemas.microsoft.com/office/drawing/2014/main" val="10002"/>
                  </a:ext>
                </a:extLst>
              </a:tr>
              <a:tr h="1299221">
                <a:tc>
                  <a:txBody>
                    <a:bodyPr/>
                    <a:lstStyle/>
                    <a:p>
                      <a:pPr algn="ctr" fontAlgn="ctr"/>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l" fontAlgn="ctr"/>
                      <a:r>
                        <a:rPr lang="en-US" sz="1200" u="none" strike="noStrike">
                          <a:effectLst/>
                        </a:rPr>
                        <a:t>Cadangan Pindaan Kepada Pelan Yang Telah Diluluskan Rujukan No.  MDKL/JKB/4/OSC/4/705  Bertarikh  25/06/2005  Bagi Cadangan 78 Unit Rumah Kedai Pejabat 2 Tingkat Kepada 78 Unit Kedai Pejabat Yang Mengandungi :‐</a:t>
                      </a:r>
                      <a:br>
                        <a:rPr lang="en-US" sz="1200" u="none" strike="noStrike">
                          <a:effectLst/>
                        </a:rPr>
                      </a:br>
                      <a:r>
                        <a:rPr lang="en-US" sz="1200" u="none" strike="noStrike">
                          <a:effectLst/>
                        </a:rPr>
                        <a:t>i) 12 Unit Kedai Pejabat 3 Tingkat</a:t>
                      </a:r>
                      <a:br>
                        <a:rPr lang="en-US" sz="1200" u="none" strike="noStrike">
                          <a:effectLst/>
                        </a:rPr>
                      </a:br>
                      <a:r>
                        <a:rPr lang="en-US" sz="1200" u="none" strike="noStrike">
                          <a:effectLst/>
                        </a:rPr>
                        <a:t>ii) 66 Unit Kedai Pejabat 2 Tingkat</a:t>
                      </a:r>
                      <a:br>
                        <a:rPr lang="en-US" sz="1200" u="none" strike="noStrike">
                          <a:effectLst/>
                        </a:rPr>
                      </a:br>
                      <a:r>
                        <a:rPr lang="en-US" sz="1200" u="none" strike="noStrike">
                          <a:effectLst/>
                        </a:rPr>
                        <a:t>Di Atas Sebahagian Plot A, Lot PT 21339, Bandar Saujana Putra,</a:t>
                      </a:r>
                      <a:br>
                        <a:rPr lang="en-US" sz="1200" u="none" strike="noStrike">
                          <a:effectLst/>
                        </a:rPr>
                      </a:br>
                      <a:r>
                        <a:rPr lang="en-US" sz="1200" u="none" strike="noStrike">
                          <a:effectLst/>
                        </a:rPr>
                        <a:t>Mukim Tg. Dua Belas, Daerah Kuala Langat, Selangor DE Untuk</a:t>
                      </a:r>
                      <a:br>
                        <a:rPr lang="en-US" sz="1200" u="none" strike="noStrike">
                          <a:effectLst/>
                        </a:rPr>
                      </a:br>
                      <a:r>
                        <a:rPr lang="en-US" sz="1200" u="none" strike="noStrike">
                          <a:effectLst/>
                        </a:rPr>
                        <a:t>Tetuan Seribu Baiduri 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Seribu Baiduri Sdn Bhd </a:t>
                      </a:r>
                      <a:endParaRPr lang="en-US" sz="1200" b="0" i="0" u="none" strike="noStrike">
                        <a:solidFill>
                          <a:srgbClr val="000000"/>
                        </a:solidFill>
                        <a:effectLst/>
                        <a:latin typeface="Calibri" panose="020F0502020204030204" pitchFamily="34" charset="0"/>
                      </a:endParaRPr>
                    </a:p>
                  </a:txBody>
                  <a:tcPr marL="5961" marR="5961" marT="5961" marB="0" anchor="ctr"/>
                </a:tc>
                <a:extLst>
                  <a:ext uri="{0D108BD9-81ED-4DB2-BD59-A6C34878D82A}">
                    <a16:rowId xmlns:a16="http://schemas.microsoft.com/office/drawing/2014/main" val="10003"/>
                  </a:ext>
                </a:extLst>
              </a:tr>
              <a:tr h="933474">
                <a:tc>
                  <a:txBody>
                    <a:bodyPr/>
                    <a:lstStyle/>
                    <a:p>
                      <a:pPr algn="ctr" fontAlgn="ctr"/>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l" fontAlgn="ctr"/>
                      <a:r>
                        <a:rPr lang="en-US" sz="1200" u="none" strike="noStrike" dirty="0" err="1">
                          <a:effectLst/>
                        </a:rPr>
                        <a:t>Cadangan</a:t>
                      </a:r>
                      <a:r>
                        <a:rPr lang="en-US" sz="1200" u="none" strike="noStrike" dirty="0">
                          <a:effectLst/>
                        </a:rPr>
                        <a:t> 90 Unit </a:t>
                      </a:r>
                      <a:r>
                        <a:rPr lang="en-US" sz="1200" u="none" strike="noStrike" dirty="0" err="1">
                          <a:effectLst/>
                        </a:rPr>
                        <a:t>Rumah</a:t>
                      </a:r>
                      <a:r>
                        <a:rPr lang="en-US" sz="1200" u="none" strike="noStrike" dirty="0">
                          <a:effectLst/>
                        </a:rPr>
                        <a:t> Bandar 2 Tingkat (20’ x 60’) Di </a:t>
                      </a:r>
                      <a:r>
                        <a:rPr lang="en-US" sz="1200" u="none" strike="noStrike" dirty="0" err="1">
                          <a:effectLst/>
                        </a:rPr>
                        <a:t>Atas</a:t>
                      </a:r>
                      <a:r>
                        <a:rPr lang="en-US" sz="1200" u="none" strike="noStrike" dirty="0">
                          <a:effectLst/>
                        </a:rPr>
                        <a:t> PT</a:t>
                      </a:r>
                      <a:br>
                        <a:rPr lang="en-US" sz="1200" u="none" strike="noStrike" dirty="0">
                          <a:effectLst/>
                        </a:rPr>
                      </a:br>
                      <a:r>
                        <a:rPr lang="en-US" sz="1200" u="none" strike="noStrike" dirty="0">
                          <a:effectLst/>
                        </a:rPr>
                        <a:t>Lot 27756 </a:t>
                      </a:r>
                      <a:r>
                        <a:rPr lang="en-US" sz="1200" u="none" strike="noStrike" dirty="0" err="1">
                          <a:effectLst/>
                        </a:rPr>
                        <a:t>Hingga</a:t>
                      </a:r>
                      <a:r>
                        <a:rPr lang="en-US" sz="1200" u="none" strike="noStrike" dirty="0">
                          <a:effectLst/>
                        </a:rPr>
                        <a:t> PT Lot 27920, </a:t>
                      </a:r>
                      <a:r>
                        <a:rPr lang="en-US" sz="1200" u="none" strike="noStrike" dirty="0" err="1">
                          <a:effectLst/>
                        </a:rPr>
                        <a:t>Mukim</a:t>
                      </a:r>
                      <a:r>
                        <a:rPr lang="en-US" sz="1200" u="none" strike="noStrike" dirty="0">
                          <a:effectLst/>
                        </a:rPr>
                        <a:t> </a:t>
                      </a:r>
                      <a:r>
                        <a:rPr lang="en-US" sz="1200" u="none" strike="noStrike" dirty="0" err="1">
                          <a:effectLst/>
                        </a:rPr>
                        <a:t>Dengkil</a:t>
                      </a:r>
                      <a:r>
                        <a:rPr lang="en-US" sz="1200" u="none" strike="noStrike" dirty="0">
                          <a:effectLst/>
                        </a:rPr>
                        <a:t>, Daerah </a:t>
                      </a:r>
                      <a:r>
                        <a:rPr lang="en-US" sz="1200" u="none" strike="noStrike" dirty="0" err="1">
                          <a:effectLst/>
                        </a:rPr>
                        <a:t>Sepang</a:t>
                      </a:r>
                      <a:r>
                        <a:rPr lang="en-US" sz="1200" u="none" strike="noStrike" dirty="0">
                          <a:effectLst/>
                        </a:rPr>
                        <a:t>, Selangor DE </a:t>
                      </a:r>
                      <a:r>
                        <a:rPr lang="en-US" sz="1200" u="none" strike="noStrike" dirty="0" err="1">
                          <a:effectLst/>
                        </a:rPr>
                        <a:t>Dalam</a:t>
                      </a:r>
                      <a:r>
                        <a:rPr lang="en-US" sz="1200" u="none" strike="noStrike" dirty="0">
                          <a:effectLst/>
                        </a:rPr>
                        <a:t> </a:t>
                      </a:r>
                      <a:r>
                        <a:rPr lang="en-US" sz="1200" u="none" strike="noStrike" dirty="0" err="1">
                          <a:effectLst/>
                        </a:rPr>
                        <a:t>Projek</a:t>
                      </a:r>
                      <a:r>
                        <a:rPr lang="en-US" sz="1200" u="none" strike="noStrike" dirty="0">
                          <a:effectLst/>
                        </a:rPr>
                        <a:t> </a:t>
                      </a:r>
                      <a:r>
                        <a:rPr lang="en-US" sz="1200" u="none" strike="noStrike" dirty="0" err="1">
                          <a:effectLst/>
                        </a:rPr>
                        <a:t>Usahasama</a:t>
                      </a:r>
                      <a:r>
                        <a:rPr lang="en-US" sz="1200" u="none" strike="noStrike" dirty="0">
                          <a:effectLst/>
                        </a:rPr>
                        <a:t> Antara </a:t>
                      </a:r>
                      <a:r>
                        <a:rPr lang="en-US" sz="1200" u="none" strike="noStrike" dirty="0" err="1">
                          <a:effectLst/>
                        </a:rPr>
                        <a:t>Tetuan</a:t>
                      </a:r>
                      <a:r>
                        <a:rPr lang="en-US" sz="1200" u="none" strike="noStrike" dirty="0">
                          <a:effectLst/>
                        </a:rPr>
                        <a:t> </a:t>
                      </a:r>
                      <a:r>
                        <a:rPr lang="en-US" sz="1200" u="none" strike="noStrike" dirty="0" err="1">
                          <a:effectLst/>
                        </a:rPr>
                        <a:t>Setiausaha</a:t>
                      </a:r>
                      <a:r>
                        <a:rPr lang="en-US" sz="1200" u="none" strike="noStrike" dirty="0">
                          <a:effectLst/>
                        </a:rPr>
                        <a:t> </a:t>
                      </a:r>
                      <a:r>
                        <a:rPr lang="en-US" sz="1200" u="none" strike="noStrike" dirty="0" err="1">
                          <a:effectLst/>
                        </a:rPr>
                        <a:t>Kerajaan</a:t>
                      </a:r>
                      <a:r>
                        <a:rPr lang="en-US" sz="1200" u="none" strike="noStrike" dirty="0">
                          <a:effectLst/>
                        </a:rPr>
                        <a:t> </a:t>
                      </a:r>
                      <a:r>
                        <a:rPr lang="en-US" sz="1200" u="none" strike="noStrike" dirty="0" err="1">
                          <a:effectLst/>
                        </a:rPr>
                        <a:t>Negeri</a:t>
                      </a:r>
                      <a:r>
                        <a:rPr lang="en-US" sz="1200" u="none" strike="noStrike" dirty="0">
                          <a:effectLst/>
                        </a:rPr>
                        <a:t> Selangor (</a:t>
                      </a:r>
                      <a:r>
                        <a:rPr lang="en-US" sz="1200" u="none" strike="noStrike" dirty="0" err="1">
                          <a:effectLst/>
                        </a:rPr>
                        <a:t>Perbadanan</a:t>
                      </a:r>
                      <a:r>
                        <a:rPr lang="en-US" sz="1200" u="none" strike="noStrike" dirty="0">
                          <a:effectLst/>
                        </a:rPr>
                        <a:t>) </a:t>
                      </a:r>
                      <a:r>
                        <a:rPr lang="en-US" sz="1200" u="none" strike="noStrike" dirty="0" err="1">
                          <a:effectLst/>
                        </a:rPr>
                        <a:t>Dengan</a:t>
                      </a:r>
                      <a:r>
                        <a:rPr lang="en-US" sz="1200" u="none" strike="noStrike" dirty="0">
                          <a:effectLst/>
                        </a:rPr>
                        <a:t> </a:t>
                      </a:r>
                      <a:r>
                        <a:rPr lang="en-US" sz="1200" u="none" strike="noStrike" dirty="0" err="1">
                          <a:effectLst/>
                        </a:rPr>
                        <a:t>Tetuan</a:t>
                      </a:r>
                      <a:r>
                        <a:rPr lang="en-US" sz="1200" u="none" strike="noStrike" dirty="0">
                          <a:effectLst/>
                        </a:rPr>
                        <a:t> </a:t>
                      </a:r>
                      <a:r>
                        <a:rPr lang="en-US" sz="1200" u="none" strike="noStrike" dirty="0" err="1">
                          <a:effectLst/>
                        </a:rPr>
                        <a:t>Azam</a:t>
                      </a:r>
                      <a:r>
                        <a:rPr lang="en-US" sz="1200" u="none" strike="noStrike" dirty="0">
                          <a:effectLst/>
                        </a:rPr>
                        <a:t> </a:t>
                      </a:r>
                      <a:r>
                        <a:rPr lang="en-US" sz="1200" u="none" strike="noStrike" dirty="0" err="1">
                          <a:effectLst/>
                        </a:rPr>
                        <a:t>Perspektif</a:t>
                      </a:r>
                      <a:r>
                        <a:rPr lang="en-US" sz="1200" u="none" strike="noStrike" dirty="0">
                          <a:effectLst/>
                        </a:rPr>
                        <a:t> Sdn</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961" marR="5961" marT="5961" marB="0" anchor="ctr"/>
                </a:tc>
                <a:tc>
                  <a:txBody>
                    <a:bodyPr/>
                    <a:lstStyle/>
                    <a:p>
                      <a:pPr algn="ctr" fontAlgn="ctr"/>
                      <a:r>
                        <a:rPr lang="en-US" sz="1200" u="none" strike="noStrike" dirty="0" err="1">
                          <a:effectLst/>
                        </a:rPr>
                        <a:t>Setiausaha</a:t>
                      </a:r>
                      <a:r>
                        <a:rPr lang="en-US" sz="1200" u="none" strike="noStrike" dirty="0">
                          <a:effectLst/>
                        </a:rPr>
                        <a:t> </a:t>
                      </a:r>
                      <a:r>
                        <a:rPr lang="en-US" sz="1200" u="none" strike="noStrike" dirty="0" err="1">
                          <a:effectLst/>
                        </a:rPr>
                        <a:t>Kerajaan</a:t>
                      </a:r>
                      <a:r>
                        <a:rPr lang="en-US" sz="1200" u="none" strike="noStrike" dirty="0">
                          <a:effectLst/>
                        </a:rPr>
                        <a:t> </a:t>
                      </a:r>
                      <a:r>
                        <a:rPr lang="en-US" sz="1200" u="none" strike="noStrike" dirty="0" err="1">
                          <a:effectLst/>
                        </a:rPr>
                        <a:t>Negeri</a:t>
                      </a:r>
                      <a:r>
                        <a:rPr lang="en-US" sz="1200" u="none" strike="noStrike" dirty="0">
                          <a:effectLst/>
                        </a:rPr>
                        <a:t> Selangor / </a:t>
                      </a:r>
                      <a:r>
                        <a:rPr lang="en-US" sz="1200" u="none" strike="noStrike" dirty="0" err="1">
                          <a:effectLst/>
                        </a:rPr>
                        <a:t>Azam</a:t>
                      </a:r>
                      <a:r>
                        <a:rPr lang="en-US" sz="1200" u="none" strike="noStrike" dirty="0">
                          <a:effectLst/>
                        </a:rPr>
                        <a:t> </a:t>
                      </a:r>
                      <a:r>
                        <a:rPr lang="en-US" sz="1200" u="none" strike="noStrike" dirty="0" err="1">
                          <a:effectLst/>
                        </a:rPr>
                        <a:t>Perspektif</a:t>
                      </a:r>
                      <a:r>
                        <a:rPr lang="en-US" sz="1200" u="none" strike="noStrike" dirty="0">
                          <a:effectLst/>
                        </a:rPr>
                        <a:t> Sdn. Bhd.</a:t>
                      </a:r>
                      <a:endParaRPr lang="en-US" sz="1200" b="0" i="0" u="none" strike="noStrike" dirty="0">
                        <a:solidFill>
                          <a:srgbClr val="000000"/>
                        </a:solidFill>
                        <a:effectLst/>
                        <a:latin typeface="Calibri" panose="020F0502020204030204" pitchFamily="34" charset="0"/>
                      </a:endParaRPr>
                    </a:p>
                  </a:txBody>
                  <a:tcPr marL="5961" marR="5961" marT="5961" marB="0" anchor="ctr"/>
                </a:tc>
                <a:extLst>
                  <a:ext uri="{0D108BD9-81ED-4DB2-BD59-A6C34878D82A}">
                    <a16:rowId xmlns:a16="http://schemas.microsoft.com/office/drawing/2014/main" val="10004"/>
                  </a:ext>
                </a:extLst>
              </a:tr>
            </a:tbl>
          </a:graphicData>
        </a:graphic>
      </p:graphicFrame>
      <p:sp>
        <p:nvSpPr>
          <p:cNvPr id="6"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Tree>
    <p:extLst>
      <p:ext uri="{BB962C8B-B14F-4D97-AF65-F5344CB8AC3E}">
        <p14:creationId xmlns:p14="http://schemas.microsoft.com/office/powerpoint/2010/main" val="3992895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108519629"/>
              </p:ext>
            </p:extLst>
          </p:nvPr>
        </p:nvGraphicFramePr>
        <p:xfrm>
          <a:off x="364974" y="873031"/>
          <a:ext cx="11573983" cy="4992892"/>
        </p:xfrm>
        <a:graphic>
          <a:graphicData uri="http://schemas.openxmlformats.org/drawingml/2006/table">
            <a:tbl>
              <a:tblPr>
                <a:tableStyleId>{5C22544A-7EE6-4342-B048-85BDC9FD1C3A}</a:tableStyleId>
              </a:tblPr>
              <a:tblGrid>
                <a:gridCol w="440076">
                  <a:extLst>
                    <a:ext uri="{9D8B030D-6E8A-4147-A177-3AD203B41FA5}">
                      <a16:colId xmlns:a16="http://schemas.microsoft.com/office/drawing/2014/main" val="20000"/>
                    </a:ext>
                  </a:extLst>
                </a:gridCol>
                <a:gridCol w="1276219">
                  <a:extLst>
                    <a:ext uri="{9D8B030D-6E8A-4147-A177-3AD203B41FA5}">
                      <a16:colId xmlns:a16="http://schemas.microsoft.com/office/drawing/2014/main" val="20001"/>
                    </a:ext>
                  </a:extLst>
                </a:gridCol>
                <a:gridCol w="6601131">
                  <a:extLst>
                    <a:ext uri="{9D8B030D-6E8A-4147-A177-3AD203B41FA5}">
                      <a16:colId xmlns:a16="http://schemas.microsoft.com/office/drawing/2014/main" val="20002"/>
                    </a:ext>
                  </a:extLst>
                </a:gridCol>
                <a:gridCol w="1217541">
                  <a:extLst>
                    <a:ext uri="{9D8B030D-6E8A-4147-A177-3AD203B41FA5}">
                      <a16:colId xmlns:a16="http://schemas.microsoft.com/office/drawing/2014/main" val="20003"/>
                    </a:ext>
                  </a:extLst>
                </a:gridCol>
                <a:gridCol w="1012174">
                  <a:extLst>
                    <a:ext uri="{9D8B030D-6E8A-4147-A177-3AD203B41FA5}">
                      <a16:colId xmlns:a16="http://schemas.microsoft.com/office/drawing/2014/main" val="20004"/>
                    </a:ext>
                  </a:extLst>
                </a:gridCol>
                <a:gridCol w="1026842">
                  <a:extLst>
                    <a:ext uri="{9D8B030D-6E8A-4147-A177-3AD203B41FA5}">
                      <a16:colId xmlns:a16="http://schemas.microsoft.com/office/drawing/2014/main" val="20005"/>
                    </a:ext>
                  </a:extLst>
                </a:gridCol>
              </a:tblGrid>
              <a:tr h="507195">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2162237">
                <a:tc>
                  <a:txBody>
                    <a:bodyPr/>
                    <a:lstStyle/>
                    <a:p>
                      <a:pPr algn="ctr" fontAlgn="ctr"/>
                      <a:r>
                        <a:rPr lang="en-US" sz="1200" u="none" strike="noStrike" dirty="0">
                          <a:effectLst/>
                        </a:rPr>
                        <a:t>12</a:t>
                      </a:r>
                      <a:endParaRPr lang="en-US" sz="1200" b="0" i="0" u="none" strike="noStrike" dirty="0">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5359" marR="5359" marT="5359" marB="0" anchor="ctr"/>
                </a:tc>
                <a:tc>
                  <a:txBody>
                    <a:bodyPr/>
                    <a:lstStyle/>
                    <a:p>
                      <a:pPr algn="l" fontAlgn="ctr"/>
                      <a:r>
                        <a:rPr lang="en-US" sz="1200" u="none" strike="noStrike" dirty="0" err="1">
                          <a:effectLst/>
                        </a:rPr>
                        <a:t>Cadangan</a:t>
                      </a:r>
                      <a:r>
                        <a:rPr lang="en-US" sz="1200" u="none" strike="noStrike" dirty="0">
                          <a:effectLst/>
                        </a:rPr>
                        <a:t>  </a:t>
                      </a:r>
                      <a:r>
                        <a:rPr lang="en-US" sz="1200" u="none" strike="noStrike" dirty="0" err="1">
                          <a:effectLst/>
                        </a:rPr>
                        <a:t>Pindaan</a:t>
                      </a:r>
                      <a:r>
                        <a:rPr lang="en-US" sz="1200" u="none" strike="noStrike" dirty="0">
                          <a:effectLst/>
                        </a:rPr>
                        <a:t>  </a:t>
                      </a:r>
                      <a:r>
                        <a:rPr lang="en-US" sz="1200" u="none" strike="noStrike" dirty="0" err="1">
                          <a:effectLst/>
                        </a:rPr>
                        <a:t>Kepada</a:t>
                      </a:r>
                      <a:r>
                        <a:rPr lang="en-US" sz="1200" u="none" strike="noStrike" dirty="0">
                          <a:effectLst/>
                        </a:rPr>
                        <a:t>  </a:t>
                      </a:r>
                      <a:r>
                        <a:rPr lang="en-US" sz="1200" u="none" strike="noStrike" dirty="0" err="1">
                          <a:effectLst/>
                        </a:rPr>
                        <a:t>Pelan</a:t>
                      </a:r>
                      <a:r>
                        <a:rPr lang="en-US" sz="1200" u="none" strike="noStrike" dirty="0">
                          <a:effectLst/>
                        </a:rPr>
                        <a:t>  </a:t>
                      </a:r>
                      <a:r>
                        <a:rPr lang="en-US" sz="1200" u="none" strike="noStrike" dirty="0" err="1">
                          <a:effectLst/>
                        </a:rPr>
                        <a:t>Kelulusan</a:t>
                      </a:r>
                      <a:r>
                        <a:rPr lang="en-US" sz="1200" u="none" strike="noStrike" dirty="0">
                          <a:effectLst/>
                        </a:rPr>
                        <a:t>  No.  </a:t>
                      </a:r>
                      <a:r>
                        <a:rPr lang="en-US" sz="1200" u="none" strike="noStrike" dirty="0" err="1">
                          <a:effectLst/>
                        </a:rPr>
                        <a:t>Ruj</a:t>
                      </a:r>
                      <a:r>
                        <a:rPr lang="en-US" sz="1200" u="none" strike="noStrike" dirty="0">
                          <a:effectLst/>
                        </a:rPr>
                        <a:t>. MDKL/JKB/4/KPB/OSC/4/704 </a:t>
                      </a:r>
                      <a:r>
                        <a:rPr lang="en-US" sz="1200" u="none" strike="noStrike" dirty="0" err="1">
                          <a:effectLst/>
                        </a:rPr>
                        <a:t>Bertarikh</a:t>
                      </a:r>
                      <a:r>
                        <a:rPr lang="en-US" sz="1200" u="none" strike="noStrike" dirty="0">
                          <a:effectLst/>
                        </a:rPr>
                        <a:t> 28 November 2005 </a:t>
                      </a:r>
                      <a:r>
                        <a:rPr lang="en-US" sz="1200" u="none" strike="noStrike" dirty="0" err="1">
                          <a:effectLst/>
                        </a:rPr>
                        <a:t>Bagi</a:t>
                      </a:r>
                      <a:r>
                        <a:rPr lang="en-US" sz="1200" u="none" strike="noStrike" dirty="0">
                          <a:effectLst/>
                        </a:rPr>
                        <a:t> :‐</a:t>
                      </a:r>
                      <a:br>
                        <a:rPr lang="en-US" sz="1200" u="none" strike="noStrike" dirty="0">
                          <a:effectLst/>
                        </a:rPr>
                      </a:br>
                      <a:r>
                        <a:rPr lang="en-US" sz="1200" u="none" strike="noStrike" dirty="0" err="1">
                          <a:effectLst/>
                        </a:rPr>
                        <a:t>Cadangan</a:t>
                      </a:r>
                      <a:r>
                        <a:rPr lang="en-US" sz="1200" u="none" strike="noStrike" dirty="0">
                          <a:effectLst/>
                        </a:rPr>
                        <a:t> </a:t>
                      </a:r>
                      <a:r>
                        <a:rPr lang="en-US" sz="1200" u="none" strike="noStrike" dirty="0" err="1">
                          <a:effectLst/>
                        </a:rPr>
                        <a:t>Membina</a:t>
                      </a:r>
                      <a:r>
                        <a:rPr lang="en-US" sz="1200" u="none" strike="noStrike" dirty="0">
                          <a:effectLst/>
                        </a:rPr>
                        <a:t> Dan </a:t>
                      </a:r>
                      <a:r>
                        <a:rPr lang="en-US" sz="1200" u="none" strike="noStrike" dirty="0" err="1">
                          <a:effectLst/>
                        </a:rPr>
                        <a:t>Menyiapkan</a:t>
                      </a:r>
                      <a:r>
                        <a:rPr lang="en-US" sz="1200" u="none" strike="noStrike" dirty="0">
                          <a:effectLst/>
                        </a:rPr>
                        <a:t> : PT 23417 </a:t>
                      </a:r>
                      <a:r>
                        <a:rPr lang="en-US" sz="1200" u="none" strike="noStrike" dirty="0" err="1">
                          <a:effectLst/>
                        </a:rPr>
                        <a:t>i</a:t>
                      </a:r>
                      <a:r>
                        <a:rPr lang="en-US" sz="1200" u="none" strike="noStrike" dirty="0">
                          <a:effectLst/>
                        </a:rPr>
                        <a:t>)  RT2 – 348 Unit </a:t>
                      </a:r>
                      <a:r>
                        <a:rPr lang="en-US" sz="1200" u="none" strike="noStrike" dirty="0" err="1">
                          <a:effectLst/>
                        </a:rPr>
                        <a:t>Rumah</a:t>
                      </a:r>
                      <a:r>
                        <a:rPr lang="en-US" sz="1200" u="none" strike="noStrike" dirty="0">
                          <a:effectLst/>
                        </a:rPr>
                        <a:t> </a:t>
                      </a:r>
                      <a:r>
                        <a:rPr lang="en-US" sz="1200" u="none" strike="noStrike" dirty="0" err="1">
                          <a:effectLst/>
                        </a:rPr>
                        <a:t>Teres</a:t>
                      </a:r>
                      <a:r>
                        <a:rPr lang="en-US" sz="1200" u="none" strike="noStrike" dirty="0">
                          <a:effectLst/>
                        </a:rPr>
                        <a:t> 2 Tingkat</a:t>
                      </a:r>
                      <a:br>
                        <a:rPr lang="en-US" sz="1200" u="none" strike="noStrike" dirty="0">
                          <a:effectLst/>
                        </a:rPr>
                      </a:br>
                      <a:r>
                        <a:rPr lang="en-US" sz="1200" u="none" strike="noStrike" dirty="0">
                          <a:effectLst/>
                        </a:rPr>
                        <a:t>ii) 2 Unit </a:t>
                      </a:r>
                      <a:r>
                        <a:rPr lang="en-US" sz="1200" u="none" strike="noStrike" dirty="0" err="1">
                          <a:effectLst/>
                        </a:rPr>
                        <a:t>Pencawang</a:t>
                      </a:r>
                      <a:r>
                        <a:rPr lang="en-US" sz="1200" u="none" strike="noStrike" dirty="0">
                          <a:effectLst/>
                        </a:rPr>
                        <a:t> </a:t>
                      </a:r>
                      <a:r>
                        <a:rPr lang="en-US" sz="1200" u="none" strike="noStrike" dirty="0" err="1">
                          <a:effectLst/>
                        </a:rPr>
                        <a:t>Elektrik</a:t>
                      </a:r>
                      <a:br>
                        <a:rPr lang="en-US" sz="1200" u="none" strike="noStrike" dirty="0">
                          <a:effectLst/>
                        </a:rPr>
                      </a:br>
                      <a:r>
                        <a:rPr lang="en-US" sz="1200" u="none" strike="noStrike" dirty="0" err="1">
                          <a:effectLst/>
                        </a:rPr>
                        <a:t>Sebahagian</a:t>
                      </a:r>
                      <a:r>
                        <a:rPr lang="en-US" sz="1200" u="none" strike="noStrike" dirty="0">
                          <a:effectLst/>
                        </a:rPr>
                        <a:t> PT 23418</a:t>
                      </a:r>
                      <a:br>
                        <a:rPr lang="en-US" sz="1200" u="none" strike="noStrike" dirty="0">
                          <a:effectLst/>
                        </a:rPr>
                      </a:br>
                      <a:r>
                        <a:rPr lang="en-US" sz="1200" u="none" strike="noStrike" dirty="0" err="1">
                          <a:effectLst/>
                        </a:rPr>
                        <a:t>i</a:t>
                      </a:r>
                      <a:r>
                        <a:rPr lang="en-US" sz="1200" u="none" strike="noStrike" dirty="0">
                          <a:effectLst/>
                        </a:rPr>
                        <a:t>)  RT1 – 220 Unit </a:t>
                      </a:r>
                      <a:r>
                        <a:rPr lang="en-US" sz="1200" u="none" strike="noStrike" dirty="0" err="1">
                          <a:effectLst/>
                        </a:rPr>
                        <a:t>Rumah</a:t>
                      </a:r>
                      <a:r>
                        <a:rPr lang="en-US" sz="1200" u="none" strike="noStrike" dirty="0">
                          <a:effectLst/>
                        </a:rPr>
                        <a:t> </a:t>
                      </a:r>
                      <a:r>
                        <a:rPr lang="en-US" sz="1200" u="none" strike="noStrike" dirty="0" err="1">
                          <a:effectLst/>
                        </a:rPr>
                        <a:t>Teres</a:t>
                      </a:r>
                      <a:r>
                        <a:rPr lang="en-US" sz="1200" u="none" strike="noStrike" dirty="0">
                          <a:effectLst/>
                        </a:rPr>
                        <a:t> 1 Tingkat ii) 1 Unit </a:t>
                      </a:r>
                      <a:r>
                        <a:rPr lang="en-US" sz="1200" u="none" strike="noStrike" dirty="0" err="1">
                          <a:effectLst/>
                        </a:rPr>
                        <a:t>Pencawang</a:t>
                      </a:r>
                      <a:r>
                        <a:rPr lang="en-US" sz="1200" u="none" strike="noStrike" dirty="0">
                          <a:effectLst/>
                        </a:rPr>
                        <a:t> </a:t>
                      </a:r>
                      <a:r>
                        <a:rPr lang="en-US" sz="1200" u="none" strike="noStrike" dirty="0" err="1">
                          <a:effectLst/>
                        </a:rPr>
                        <a:t>Elektrik</a:t>
                      </a:r>
                      <a:br>
                        <a:rPr lang="en-US" sz="1200" u="none" strike="noStrike" dirty="0">
                          <a:effectLst/>
                        </a:rPr>
                      </a:br>
                      <a:r>
                        <a:rPr lang="en-US" sz="1200" u="none" strike="noStrike" dirty="0">
                          <a:effectLst/>
                        </a:rPr>
                        <a:t>Di   </a:t>
                      </a:r>
                      <a:r>
                        <a:rPr lang="en-US" sz="1200" u="none" strike="noStrike" dirty="0" err="1">
                          <a:effectLst/>
                        </a:rPr>
                        <a:t>Atas</a:t>
                      </a:r>
                      <a:r>
                        <a:rPr lang="en-US" sz="1200" u="none" strike="noStrike" dirty="0">
                          <a:effectLst/>
                        </a:rPr>
                        <a:t>   </a:t>
                      </a:r>
                      <a:r>
                        <a:rPr lang="en-US" sz="1200" u="none" strike="noStrike" dirty="0" err="1">
                          <a:effectLst/>
                        </a:rPr>
                        <a:t>Sebahagian</a:t>
                      </a:r>
                      <a:r>
                        <a:rPr lang="en-US" sz="1200" u="none" strike="noStrike" dirty="0">
                          <a:effectLst/>
                        </a:rPr>
                        <a:t>   Plot   C   (231.55   </a:t>
                      </a:r>
                      <a:r>
                        <a:rPr lang="en-US" sz="1200" u="none" strike="noStrike" dirty="0" err="1">
                          <a:effectLst/>
                        </a:rPr>
                        <a:t>Ekar</a:t>
                      </a:r>
                      <a:r>
                        <a:rPr lang="en-US" sz="1200" u="none" strike="noStrike" dirty="0">
                          <a:effectLst/>
                        </a:rPr>
                        <a:t>),   PT   23417   Dan</a:t>
                      </a:r>
                      <a:br>
                        <a:rPr lang="en-US" sz="1200" u="none" strike="noStrike" dirty="0">
                          <a:effectLst/>
                        </a:rPr>
                      </a:br>
                      <a:r>
                        <a:rPr lang="en-US" sz="1200" u="none" strike="noStrike" dirty="0" err="1">
                          <a:effectLst/>
                        </a:rPr>
                        <a:t>Sebahagian</a:t>
                      </a:r>
                      <a:r>
                        <a:rPr lang="en-US" sz="1200" u="none" strike="noStrike" dirty="0">
                          <a:effectLst/>
                        </a:rPr>
                        <a:t>  PT  23418,  Bandar  </a:t>
                      </a:r>
                      <a:r>
                        <a:rPr lang="en-US" sz="1200" u="none" strike="noStrike" dirty="0" err="1">
                          <a:effectLst/>
                        </a:rPr>
                        <a:t>Saujana</a:t>
                      </a:r>
                      <a:r>
                        <a:rPr lang="en-US" sz="1200" u="none" strike="noStrike" dirty="0">
                          <a:effectLst/>
                        </a:rPr>
                        <a:t>  Putra,  </a:t>
                      </a:r>
                      <a:r>
                        <a:rPr lang="en-US" sz="1200" u="none" strike="noStrike" dirty="0" err="1">
                          <a:effectLst/>
                        </a:rPr>
                        <a:t>Mukim</a:t>
                      </a:r>
                      <a:r>
                        <a:rPr lang="en-US" sz="1200" u="none" strike="noStrike" dirty="0">
                          <a:effectLst/>
                        </a:rPr>
                        <a:t>  </a:t>
                      </a:r>
                      <a:r>
                        <a:rPr lang="en-US" sz="1200" u="none" strike="noStrike" dirty="0" err="1">
                          <a:effectLst/>
                        </a:rPr>
                        <a:t>Tg</a:t>
                      </a:r>
                      <a:r>
                        <a:rPr lang="en-US" sz="1200" u="none" strike="noStrike" dirty="0">
                          <a:effectLst/>
                        </a:rPr>
                        <a:t>.  </a:t>
                      </a:r>
                      <a:r>
                        <a:rPr lang="en-US" sz="1200" u="none" strike="noStrike" dirty="0" err="1">
                          <a:effectLst/>
                        </a:rPr>
                        <a:t>Dua</a:t>
                      </a:r>
                      <a:r>
                        <a:rPr lang="en-US" sz="1200" u="none" strike="noStrike" dirty="0">
                          <a:effectLst/>
                        </a:rPr>
                        <a:t> </a:t>
                      </a:r>
                      <a:r>
                        <a:rPr lang="en-US" sz="1200" u="none" strike="noStrike" dirty="0" err="1">
                          <a:effectLst/>
                        </a:rPr>
                        <a:t>Belas</a:t>
                      </a:r>
                      <a:r>
                        <a:rPr lang="en-US" sz="1200" u="none" strike="noStrike" dirty="0">
                          <a:effectLst/>
                        </a:rPr>
                        <a:t>,  Daerah  Kuala  Langat,  Selangor  DE  </a:t>
                      </a:r>
                      <a:r>
                        <a:rPr lang="en-US" sz="1200" u="none" strike="noStrike" dirty="0" err="1">
                          <a:effectLst/>
                        </a:rPr>
                        <a:t>Untuk</a:t>
                      </a:r>
                      <a:r>
                        <a:rPr lang="en-US" sz="1200" u="none" strike="noStrike" dirty="0">
                          <a:effectLst/>
                        </a:rPr>
                        <a:t>  </a:t>
                      </a:r>
                      <a:r>
                        <a:rPr lang="en-US" sz="1200" u="none" strike="noStrike" dirty="0" err="1">
                          <a:effectLst/>
                        </a:rPr>
                        <a:t>Tetuan</a:t>
                      </a:r>
                      <a:r>
                        <a:rPr lang="en-US" sz="1200" u="none" strike="noStrike" dirty="0">
                          <a:effectLst/>
                        </a:rPr>
                        <a:t> </a:t>
                      </a:r>
                      <a:r>
                        <a:rPr lang="en-US" sz="1200" u="none" strike="noStrike" dirty="0" err="1">
                          <a:effectLst/>
                        </a:rPr>
                        <a:t>Permodalan</a:t>
                      </a:r>
                      <a:r>
                        <a:rPr lang="en-US" sz="1200" u="none" strike="noStrike" dirty="0">
                          <a:effectLst/>
                        </a:rPr>
                        <a:t> </a:t>
                      </a:r>
                      <a:r>
                        <a:rPr lang="en-US" sz="1200" u="none" strike="noStrike" dirty="0" err="1">
                          <a:effectLst/>
                        </a:rPr>
                        <a:t>Negeri</a:t>
                      </a:r>
                      <a:r>
                        <a:rPr lang="en-US" sz="1200" u="none" strike="noStrike" dirty="0">
                          <a:effectLst/>
                        </a:rPr>
                        <a:t> Selangor Bhd Dan </a:t>
                      </a:r>
                      <a:r>
                        <a:rPr lang="en-US" sz="1200" u="none" strike="noStrike" dirty="0" err="1">
                          <a:effectLst/>
                        </a:rPr>
                        <a:t>Tetuan</a:t>
                      </a:r>
                      <a:r>
                        <a:rPr lang="en-US" sz="1200" u="none" strike="noStrike" dirty="0">
                          <a:effectLst/>
                        </a:rPr>
                        <a:t> </a:t>
                      </a:r>
                      <a:r>
                        <a:rPr lang="en-US" sz="1200" u="none" strike="noStrike" dirty="0" err="1">
                          <a:effectLst/>
                        </a:rPr>
                        <a:t>Jatidiri</a:t>
                      </a:r>
                      <a:r>
                        <a:rPr lang="en-US" sz="1200" u="none" strike="noStrike" dirty="0">
                          <a:effectLst/>
                        </a:rPr>
                        <a:t> </a:t>
                      </a:r>
                      <a:r>
                        <a:rPr lang="en-US" sz="1200" u="none" strike="noStrike" dirty="0" err="1">
                          <a:effectLst/>
                        </a:rPr>
                        <a:t>Gigih</a:t>
                      </a:r>
                      <a:r>
                        <a:rPr lang="en-US" sz="1200" u="none" strike="noStrike" dirty="0">
                          <a:effectLst/>
                        </a:rPr>
                        <a:t> Sdn.</a:t>
                      </a:r>
                      <a:br>
                        <a:rPr lang="en-US" sz="1200" u="none" strike="noStrike" dirty="0">
                          <a:effectLst/>
                        </a:rPr>
                      </a:br>
                      <a:br>
                        <a:rPr lang="en-US" sz="1200" u="none" strike="noStrike" dirty="0">
                          <a:effectLst/>
                        </a:rPr>
                      </a:br>
                      <a:r>
                        <a:rPr lang="en-US" sz="1200" u="none" strike="noStrike" dirty="0">
                          <a:effectLst/>
                        </a:rPr>
                        <a:t>(</a:t>
                      </a:r>
                      <a:r>
                        <a:rPr lang="en-US" sz="1200" u="none" strike="noStrike" dirty="0" err="1">
                          <a:effectLst/>
                        </a:rPr>
                        <a:t>Pindaan</a:t>
                      </a:r>
                      <a:r>
                        <a:rPr lang="en-US" sz="1200" u="none" strike="noStrike" dirty="0">
                          <a:effectLst/>
                        </a:rPr>
                        <a:t> </a:t>
                      </a:r>
                      <a:r>
                        <a:rPr lang="en-US" sz="1200" u="none" strike="noStrike" dirty="0" err="1">
                          <a:effectLst/>
                        </a:rPr>
                        <a:t>Daripada</a:t>
                      </a:r>
                      <a:r>
                        <a:rPr lang="en-US" sz="1200" u="none" strike="noStrike" dirty="0">
                          <a:effectLst/>
                        </a:rPr>
                        <a:t> 348 Unit </a:t>
                      </a:r>
                      <a:r>
                        <a:rPr lang="en-US" sz="1200" u="none" strike="noStrike" dirty="0" err="1">
                          <a:effectLst/>
                        </a:rPr>
                        <a:t>Rumah</a:t>
                      </a:r>
                      <a:r>
                        <a:rPr lang="en-US" sz="1200" u="none" strike="noStrike" dirty="0">
                          <a:effectLst/>
                        </a:rPr>
                        <a:t> </a:t>
                      </a:r>
                      <a:r>
                        <a:rPr lang="en-US" sz="1200" u="none" strike="noStrike" dirty="0" err="1">
                          <a:effectLst/>
                        </a:rPr>
                        <a:t>Teres</a:t>
                      </a:r>
                      <a:r>
                        <a:rPr lang="en-US" sz="1200" u="none" strike="noStrike" dirty="0">
                          <a:effectLst/>
                        </a:rPr>
                        <a:t> 2 Tingkat  ‐ RT2 </a:t>
                      </a:r>
                      <a:r>
                        <a:rPr lang="en-US" sz="1200" u="none" strike="noStrike" dirty="0" err="1">
                          <a:effectLst/>
                        </a:rPr>
                        <a:t>Kepada</a:t>
                      </a:r>
                      <a:br>
                        <a:rPr lang="en-US" sz="1200" u="none" strike="noStrike" dirty="0">
                          <a:effectLst/>
                        </a:rPr>
                      </a:br>
                      <a:r>
                        <a:rPr lang="en-US" sz="1200" u="none" strike="noStrike" dirty="0">
                          <a:effectLst/>
                        </a:rPr>
                        <a:t>390 Unit </a:t>
                      </a:r>
                      <a:r>
                        <a:rPr lang="en-US" sz="1200" u="none" strike="noStrike" dirty="0" err="1">
                          <a:effectLst/>
                        </a:rPr>
                        <a:t>Rumah</a:t>
                      </a:r>
                      <a:r>
                        <a:rPr lang="en-US" sz="1200" u="none" strike="noStrike" dirty="0">
                          <a:effectLst/>
                        </a:rPr>
                        <a:t> </a:t>
                      </a:r>
                      <a:r>
                        <a:rPr lang="en-US" sz="1200" u="none" strike="noStrike" dirty="0" err="1">
                          <a:effectLst/>
                        </a:rPr>
                        <a:t>Teres</a:t>
                      </a:r>
                      <a:r>
                        <a:rPr lang="en-US" sz="1200" u="none" strike="noStrike" dirty="0">
                          <a:effectLst/>
                        </a:rPr>
                        <a:t> 1 Tingkat – RT1 Di </a:t>
                      </a:r>
                      <a:r>
                        <a:rPr lang="en-US" sz="1200" u="none" strike="noStrike" dirty="0" err="1">
                          <a:effectLst/>
                        </a:rPr>
                        <a:t>Atas</a:t>
                      </a:r>
                      <a:r>
                        <a:rPr lang="en-US" sz="1200" u="none" strike="noStrike" dirty="0">
                          <a:effectLst/>
                        </a:rPr>
                        <a:t> Lot 23417)</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dirty="0">
                          <a:effectLst/>
                        </a:rPr>
                        <a:t>2009</a:t>
                      </a:r>
                      <a:endParaRPr lang="en-US" sz="1200" b="0" i="0" u="none" strike="noStrike" dirty="0">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dirty="0" err="1">
                          <a:effectLst/>
                        </a:rPr>
                        <a:t>Permodalan</a:t>
                      </a:r>
                      <a:r>
                        <a:rPr lang="en-US" sz="1200" u="none" strike="noStrike" dirty="0">
                          <a:effectLst/>
                        </a:rPr>
                        <a:t> Neg. Selangor Bhd. / </a:t>
                      </a:r>
                      <a:r>
                        <a:rPr lang="en-US" sz="1200" u="none" strike="noStrike" dirty="0" err="1">
                          <a:effectLst/>
                        </a:rPr>
                        <a:t>Jatidiri</a:t>
                      </a:r>
                      <a:r>
                        <a:rPr lang="en-US" sz="1200" u="none" strike="noStrike" dirty="0">
                          <a:effectLst/>
                        </a:rPr>
                        <a:t> </a:t>
                      </a:r>
                      <a:r>
                        <a:rPr lang="en-US" sz="1200" u="none" strike="noStrike" dirty="0" err="1">
                          <a:effectLst/>
                        </a:rPr>
                        <a:t>Gigih</a:t>
                      </a:r>
                      <a:r>
                        <a:rPr lang="en-US" sz="1200" u="none" strike="noStrike" dirty="0">
                          <a:effectLst/>
                        </a:rPr>
                        <a:t> Sdn. Bhd.</a:t>
                      </a:r>
                      <a:endParaRPr lang="en-US" sz="1200" b="0" i="0" u="none" strike="noStrike" dirty="0">
                        <a:solidFill>
                          <a:srgbClr val="000000"/>
                        </a:solidFill>
                        <a:effectLst/>
                        <a:latin typeface="Calibri" panose="020F0502020204030204" pitchFamily="34" charset="0"/>
                      </a:endParaRPr>
                    </a:p>
                  </a:txBody>
                  <a:tcPr marL="5359" marR="5359" marT="5359" marB="0" anchor="ctr"/>
                </a:tc>
                <a:extLst>
                  <a:ext uri="{0D108BD9-81ED-4DB2-BD59-A6C34878D82A}">
                    <a16:rowId xmlns:a16="http://schemas.microsoft.com/office/drawing/2014/main" val="10001"/>
                  </a:ext>
                </a:extLst>
              </a:tr>
              <a:tr h="1084114">
                <a:tc>
                  <a:txBody>
                    <a:bodyPr/>
                    <a:lstStyle/>
                    <a:p>
                      <a:pPr algn="ctr" fontAlgn="ctr"/>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en-US" sz="1200" u="none" strike="noStrike" dirty="0" err="1">
                          <a:effectLst/>
                        </a:rPr>
                        <a:t>Cadangan</a:t>
                      </a:r>
                      <a:r>
                        <a:rPr lang="en-US" sz="1200" u="none" strike="noStrike" dirty="0">
                          <a:effectLst/>
                        </a:rPr>
                        <a:t> Pembangunan </a:t>
                      </a:r>
                      <a:r>
                        <a:rPr lang="en-US" sz="1200" u="none" strike="noStrike" dirty="0" err="1">
                          <a:effectLst/>
                        </a:rPr>
                        <a:t>Bagi</a:t>
                      </a:r>
                      <a:r>
                        <a:rPr lang="en-US" sz="1200" u="none" strike="noStrike" dirty="0">
                          <a:effectLst/>
                        </a:rPr>
                        <a:t> </a:t>
                      </a:r>
                      <a:r>
                        <a:rPr lang="en-US" sz="1200" u="none" strike="noStrike" dirty="0" err="1">
                          <a:effectLst/>
                        </a:rPr>
                        <a:t>Membina</a:t>
                      </a:r>
                      <a:r>
                        <a:rPr lang="en-US" sz="1200" u="none" strike="noStrike" dirty="0">
                          <a:effectLst/>
                        </a:rPr>
                        <a:t> :‐</a:t>
                      </a:r>
                      <a:br>
                        <a:rPr lang="en-US" sz="1200" u="none" strike="noStrike" dirty="0">
                          <a:effectLst/>
                        </a:rPr>
                      </a:br>
                      <a:r>
                        <a:rPr lang="en-US" sz="1200" u="none" strike="noStrike" dirty="0" err="1">
                          <a:effectLst/>
                        </a:rPr>
                        <a:t>i</a:t>
                      </a:r>
                      <a:r>
                        <a:rPr lang="en-US" sz="1200" u="none" strike="noStrike" dirty="0">
                          <a:effectLst/>
                        </a:rPr>
                        <a:t>) 376 Unit </a:t>
                      </a:r>
                      <a:r>
                        <a:rPr lang="en-US" sz="1200" u="none" strike="noStrike" dirty="0" err="1">
                          <a:effectLst/>
                        </a:rPr>
                        <a:t>Rumah</a:t>
                      </a:r>
                      <a:r>
                        <a:rPr lang="en-US" sz="1200" u="none" strike="noStrike" dirty="0">
                          <a:effectLst/>
                        </a:rPr>
                        <a:t> </a:t>
                      </a:r>
                      <a:r>
                        <a:rPr lang="en-US" sz="1200" u="none" strike="noStrike" dirty="0" err="1">
                          <a:effectLst/>
                        </a:rPr>
                        <a:t>Berkelompok</a:t>
                      </a:r>
                      <a:r>
                        <a:rPr lang="en-US" sz="1200" u="none" strike="noStrike" dirty="0">
                          <a:effectLst/>
                        </a:rPr>
                        <a:t> 2 Tingkat Dan ii) 2 </a:t>
                      </a:r>
                      <a:r>
                        <a:rPr lang="en-US" sz="1200" u="none" strike="noStrike" dirty="0" err="1">
                          <a:effectLst/>
                        </a:rPr>
                        <a:t>Pencawang</a:t>
                      </a:r>
                      <a:r>
                        <a:rPr lang="en-US" sz="1200" u="none" strike="noStrike" dirty="0">
                          <a:effectLst/>
                        </a:rPr>
                        <a:t> </a:t>
                      </a:r>
                      <a:r>
                        <a:rPr lang="en-US" sz="1200" u="none" strike="noStrike" dirty="0" err="1">
                          <a:effectLst/>
                        </a:rPr>
                        <a:t>Elektrik</a:t>
                      </a:r>
                      <a:br>
                        <a:rPr lang="en-US" sz="1200" u="none" strike="noStrike" dirty="0">
                          <a:effectLst/>
                        </a:rPr>
                      </a:br>
                      <a:r>
                        <a:rPr lang="en-US" sz="1200" u="none" strike="noStrike" dirty="0">
                          <a:effectLst/>
                        </a:rPr>
                        <a:t>Di </a:t>
                      </a:r>
                      <a:r>
                        <a:rPr lang="en-US" sz="1200" u="none" strike="noStrike" dirty="0" err="1">
                          <a:effectLst/>
                        </a:rPr>
                        <a:t>Atas</a:t>
                      </a:r>
                      <a:r>
                        <a:rPr lang="en-US" sz="1200" u="none" strike="noStrike" dirty="0">
                          <a:effectLst/>
                        </a:rPr>
                        <a:t> </a:t>
                      </a:r>
                      <a:r>
                        <a:rPr lang="en-US" sz="1200" u="none" strike="noStrike" dirty="0" err="1">
                          <a:effectLst/>
                        </a:rPr>
                        <a:t>Sebahagian</a:t>
                      </a:r>
                      <a:r>
                        <a:rPr lang="en-US" sz="1200" u="none" strike="noStrike" dirty="0">
                          <a:effectLst/>
                        </a:rPr>
                        <a:t>  Lot 26136  Dan 26138,  </a:t>
                      </a:r>
                      <a:r>
                        <a:rPr lang="en-US" sz="1200" u="none" strike="noStrike" dirty="0" err="1">
                          <a:effectLst/>
                        </a:rPr>
                        <a:t>Seluas</a:t>
                      </a:r>
                      <a:r>
                        <a:rPr lang="en-US" sz="1200" u="none" strike="noStrike" dirty="0">
                          <a:effectLst/>
                        </a:rPr>
                        <a:t>  231.55  </a:t>
                      </a:r>
                      <a:r>
                        <a:rPr lang="en-US" sz="1200" u="none" strike="noStrike" dirty="0" err="1">
                          <a:effectLst/>
                        </a:rPr>
                        <a:t>Ekar</a:t>
                      </a:r>
                      <a:r>
                        <a:rPr lang="en-US" sz="1200" u="none" strike="noStrike" dirty="0">
                          <a:effectLst/>
                        </a:rPr>
                        <a:t>,</a:t>
                      </a:r>
                      <a:br>
                        <a:rPr lang="en-US" sz="1200" u="none" strike="noStrike" dirty="0">
                          <a:effectLst/>
                        </a:rPr>
                      </a:br>
                      <a:r>
                        <a:rPr lang="en-US" sz="1200" u="none" strike="noStrike" dirty="0">
                          <a:effectLst/>
                        </a:rPr>
                        <a:t>Mk. </a:t>
                      </a:r>
                      <a:r>
                        <a:rPr lang="en-US" sz="1200" u="none" strike="noStrike" dirty="0" err="1">
                          <a:effectLst/>
                        </a:rPr>
                        <a:t>Tg</a:t>
                      </a:r>
                      <a:r>
                        <a:rPr lang="en-US" sz="1200" u="none" strike="noStrike" dirty="0">
                          <a:effectLst/>
                        </a:rPr>
                        <a:t> 12, Daerah Kuala Langat, Selangor DE </a:t>
                      </a:r>
                      <a:r>
                        <a:rPr lang="en-US" sz="1200" u="none" strike="noStrike" dirty="0" err="1">
                          <a:effectLst/>
                        </a:rPr>
                        <a:t>Untuk</a:t>
                      </a:r>
                      <a:r>
                        <a:rPr lang="en-US" sz="1200" u="none" strike="noStrike" dirty="0">
                          <a:effectLst/>
                        </a:rPr>
                        <a:t> </a:t>
                      </a:r>
                      <a:r>
                        <a:rPr lang="en-US" sz="1200" u="none" strike="noStrike" dirty="0" err="1">
                          <a:effectLst/>
                        </a:rPr>
                        <a:t>Tetuan</a:t>
                      </a:r>
                      <a:r>
                        <a:rPr lang="en-US" sz="1200" u="none" strike="noStrike" dirty="0">
                          <a:effectLst/>
                        </a:rPr>
                        <a:t> </a:t>
                      </a:r>
                      <a:r>
                        <a:rPr lang="en-US" sz="1200" u="none" strike="noStrike" dirty="0" err="1">
                          <a:effectLst/>
                        </a:rPr>
                        <a:t>Permodalan</a:t>
                      </a:r>
                      <a:r>
                        <a:rPr lang="en-US" sz="1200" u="none" strike="noStrike" dirty="0">
                          <a:effectLst/>
                        </a:rPr>
                        <a:t> </a:t>
                      </a:r>
                      <a:r>
                        <a:rPr lang="en-US" sz="1200" u="none" strike="noStrike" dirty="0" err="1">
                          <a:effectLst/>
                        </a:rPr>
                        <a:t>Negeri</a:t>
                      </a:r>
                      <a:r>
                        <a:rPr lang="en-US" sz="1200" u="none" strike="noStrike" dirty="0">
                          <a:effectLst/>
                        </a:rPr>
                        <a:t> Selangor Bhd. Dan </a:t>
                      </a:r>
                      <a:r>
                        <a:rPr lang="en-US" sz="1200" u="none" strike="noStrike" dirty="0" err="1">
                          <a:effectLst/>
                        </a:rPr>
                        <a:t>Tetuan</a:t>
                      </a:r>
                      <a:r>
                        <a:rPr lang="en-US" sz="1200" u="none" strike="noStrike" dirty="0">
                          <a:effectLst/>
                        </a:rPr>
                        <a:t> </a:t>
                      </a:r>
                      <a:r>
                        <a:rPr lang="en-US" sz="1200" u="none" strike="noStrike" dirty="0" err="1">
                          <a:effectLst/>
                        </a:rPr>
                        <a:t>Jatidiri</a:t>
                      </a:r>
                      <a:r>
                        <a:rPr lang="en-US" sz="1200" u="none" strike="noStrike" dirty="0">
                          <a:effectLst/>
                        </a:rPr>
                        <a:t> </a:t>
                      </a:r>
                      <a:r>
                        <a:rPr lang="en-US" sz="1200" u="none" strike="noStrike" dirty="0" err="1">
                          <a:effectLst/>
                        </a:rPr>
                        <a:t>Gigih</a:t>
                      </a:r>
                      <a:r>
                        <a:rPr lang="en-US" sz="1200" u="none" strike="noStrike" dirty="0">
                          <a:effectLst/>
                        </a:rPr>
                        <a:t> 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a:effectLst/>
                        </a:rPr>
                        <a:t>2008</a:t>
                      </a: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a:effectLst/>
                        </a:rPr>
                        <a:t>Permodalan Neg. Selangor Bhd. / Jatidiri Gigih Sdn. Bhd.</a:t>
                      </a:r>
                      <a:endParaRPr lang="en-US" sz="1200" b="0" i="0" u="none" strike="noStrike">
                        <a:solidFill>
                          <a:srgbClr val="000000"/>
                        </a:solidFill>
                        <a:effectLst/>
                        <a:latin typeface="Calibri" panose="020F0502020204030204" pitchFamily="34" charset="0"/>
                      </a:endParaRPr>
                    </a:p>
                  </a:txBody>
                  <a:tcPr marL="5359" marR="5359" marT="5359" marB="0" anchor="ctr"/>
                </a:tc>
                <a:extLst>
                  <a:ext uri="{0D108BD9-81ED-4DB2-BD59-A6C34878D82A}">
                    <a16:rowId xmlns:a16="http://schemas.microsoft.com/office/drawing/2014/main" val="10002"/>
                  </a:ext>
                </a:extLst>
              </a:tr>
              <a:tr h="1000259">
                <a:tc>
                  <a:txBody>
                    <a:bodyPr/>
                    <a:lstStyle/>
                    <a:p>
                      <a:pPr algn="ctr" fontAlgn="ctr"/>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en-US" sz="1200" u="none" strike="noStrike">
                          <a:effectLst/>
                        </a:rPr>
                        <a:t>Bekalan    Elektrik    Ke    Permohonan     Kebenaran    Merancang</a:t>
                      </a:r>
                      <a:br>
                        <a:rPr lang="en-US" sz="1200" u="none" strike="noStrike">
                          <a:effectLst/>
                        </a:rPr>
                      </a:br>
                      <a:r>
                        <a:rPr lang="en-US" sz="1200" u="none" strike="noStrike">
                          <a:effectLst/>
                        </a:rPr>
                        <a:t>(Pindaan) Cadangan Pembangunan Rancangan Perkampungan Tersusun  (RPT)  Di  Atas  Tanah  Kerajaan  Lot  36537  ‐  149878, Mukim Hulu Kinta, Daerah Kinta, Perak DR (Luas Kawasan 106.22</a:t>
                      </a:r>
                      <a:br>
                        <a:rPr lang="en-US" sz="1200" u="none" strike="noStrike">
                          <a:effectLst/>
                        </a:rPr>
                      </a:br>
                      <a:r>
                        <a:rPr lang="en-US" sz="1200" u="none" strike="noStrike">
                          <a:effectLst/>
                        </a:rPr>
                        <a:t>Ekar)</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a:effectLst/>
                        </a:rPr>
                        <a:t>2008</a:t>
                      </a:r>
                      <a:endParaRPr lang="en-US" sz="12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en-US" sz="1200" u="none" strike="noStrike" dirty="0" err="1">
                          <a:effectLst/>
                        </a:rPr>
                        <a:t>Generasi</a:t>
                      </a:r>
                      <a:r>
                        <a:rPr lang="en-US" sz="1200" u="none" strike="noStrike" dirty="0">
                          <a:effectLst/>
                        </a:rPr>
                        <a:t> </a:t>
                      </a:r>
                      <a:r>
                        <a:rPr lang="en-US" sz="1200" u="none" strike="noStrike" dirty="0" err="1">
                          <a:effectLst/>
                        </a:rPr>
                        <a:t>Simbolik</a:t>
                      </a:r>
                      <a:br>
                        <a:rPr lang="en-US" sz="1200" u="none" strike="noStrike" dirty="0">
                          <a:effectLst/>
                        </a:rPr>
                      </a:br>
                      <a:r>
                        <a:rPr lang="en-US" sz="1200" u="none" strike="noStrike" dirty="0">
                          <a:effectLst/>
                        </a:rPr>
                        <a:t>Sdn. Bhd. / </a:t>
                      </a:r>
                      <a:r>
                        <a:rPr lang="en-US" sz="1200" u="none" strike="noStrike" dirty="0" err="1">
                          <a:effectLst/>
                        </a:rPr>
                        <a:t>PKNPk</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5359" marR="5359" marT="5359" marB="0" anchor="ctr"/>
                </a:tc>
                <a:extLst>
                  <a:ext uri="{0D108BD9-81ED-4DB2-BD59-A6C34878D82A}">
                    <a16:rowId xmlns:a16="http://schemas.microsoft.com/office/drawing/2014/main" val="10003"/>
                  </a:ext>
                </a:extLst>
              </a:tr>
            </a:tbl>
          </a:graphicData>
        </a:graphic>
      </p:graphicFrame>
      <p:sp>
        <p:nvSpPr>
          <p:cNvPr id="6"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a:t>
            </a:r>
            <a:r>
              <a:rPr lang="en-US" u="sng" dirty="0" err="1"/>
              <a:t>CompletedProjects</a:t>
            </a:r>
            <a:r>
              <a:rPr lang="en-US" u="sng" dirty="0"/>
              <a:t> </a:t>
            </a:r>
          </a:p>
        </p:txBody>
      </p:sp>
    </p:spTree>
    <p:extLst>
      <p:ext uri="{BB962C8B-B14F-4D97-AF65-F5344CB8AC3E}">
        <p14:creationId xmlns:p14="http://schemas.microsoft.com/office/powerpoint/2010/main" val="143009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46689672"/>
              </p:ext>
            </p:extLst>
          </p:nvPr>
        </p:nvGraphicFramePr>
        <p:xfrm>
          <a:off x="405440" y="873031"/>
          <a:ext cx="11638627" cy="5463330"/>
        </p:xfrm>
        <a:graphic>
          <a:graphicData uri="http://schemas.openxmlformats.org/drawingml/2006/table">
            <a:tbl>
              <a:tblPr>
                <a:tableStyleId>{5C22544A-7EE6-4342-B048-85BDC9FD1C3A}</a:tableStyleId>
              </a:tblPr>
              <a:tblGrid>
                <a:gridCol w="442534">
                  <a:extLst>
                    <a:ext uri="{9D8B030D-6E8A-4147-A177-3AD203B41FA5}">
                      <a16:colId xmlns:a16="http://schemas.microsoft.com/office/drawing/2014/main" val="20000"/>
                    </a:ext>
                  </a:extLst>
                </a:gridCol>
                <a:gridCol w="1283346">
                  <a:extLst>
                    <a:ext uri="{9D8B030D-6E8A-4147-A177-3AD203B41FA5}">
                      <a16:colId xmlns:a16="http://schemas.microsoft.com/office/drawing/2014/main" val="20001"/>
                    </a:ext>
                  </a:extLst>
                </a:gridCol>
                <a:gridCol w="6638001">
                  <a:extLst>
                    <a:ext uri="{9D8B030D-6E8A-4147-A177-3AD203B41FA5}">
                      <a16:colId xmlns:a16="http://schemas.microsoft.com/office/drawing/2014/main" val="20002"/>
                    </a:ext>
                  </a:extLst>
                </a:gridCol>
                <a:gridCol w="1224342">
                  <a:extLst>
                    <a:ext uri="{9D8B030D-6E8A-4147-A177-3AD203B41FA5}">
                      <a16:colId xmlns:a16="http://schemas.microsoft.com/office/drawing/2014/main" val="20003"/>
                    </a:ext>
                  </a:extLst>
                </a:gridCol>
                <a:gridCol w="1017827">
                  <a:extLst>
                    <a:ext uri="{9D8B030D-6E8A-4147-A177-3AD203B41FA5}">
                      <a16:colId xmlns:a16="http://schemas.microsoft.com/office/drawing/2014/main" val="20004"/>
                    </a:ext>
                  </a:extLst>
                </a:gridCol>
                <a:gridCol w="1032577">
                  <a:extLst>
                    <a:ext uri="{9D8B030D-6E8A-4147-A177-3AD203B41FA5}">
                      <a16:colId xmlns:a16="http://schemas.microsoft.com/office/drawing/2014/main" val="20005"/>
                    </a:ext>
                  </a:extLst>
                </a:gridCol>
              </a:tblGrid>
              <a:tr h="464063">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611066">
                <a:tc>
                  <a:txBody>
                    <a:bodyPr/>
                    <a:lstStyle/>
                    <a:p>
                      <a:pPr algn="ctr" fontAlgn="ctr"/>
                      <a:r>
                        <a:rPr lang="en-US" sz="1200" u="none" strike="noStrike" dirty="0">
                          <a:effectLst/>
                        </a:rPr>
                        <a:t>15</a:t>
                      </a:r>
                      <a:endParaRPr lang="en-US" sz="1200" b="0" i="0" u="none" strike="noStrike" dirty="0">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Design &amp; Build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l" fontAlgn="ctr"/>
                      <a:r>
                        <a:rPr lang="en-US" sz="1200" u="none" strike="noStrike">
                          <a:effectLst/>
                        </a:rPr>
                        <a:t>Cadangan  Pembangunan  Klinik Kesihatan  3 Tingkat  Di Atas Lot</a:t>
                      </a:r>
                      <a:br>
                        <a:rPr lang="en-US" sz="1200" u="none" strike="noStrike">
                          <a:effectLst/>
                        </a:rPr>
                      </a:br>
                      <a:r>
                        <a:rPr lang="en-US" sz="1200" u="none" strike="noStrike">
                          <a:effectLst/>
                        </a:rPr>
                        <a:t>309431, Lot 309433 &amp; Lot 309434, Buntong, Mukim Hulu Kinta, Daerah Kinta, Perak DR</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      15,000,000.00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2008</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Kementerian Kesihatan Malaysia</a:t>
                      </a:r>
                      <a:endParaRPr lang="en-US" sz="1200" b="0" i="0" u="none" strike="noStrike">
                        <a:solidFill>
                          <a:srgbClr val="000000"/>
                        </a:solidFill>
                        <a:effectLst/>
                        <a:latin typeface="Calibri" panose="020F0502020204030204" pitchFamily="34" charset="0"/>
                      </a:endParaRPr>
                    </a:p>
                  </a:txBody>
                  <a:tcPr marL="5794" marR="5794" marT="5794" marB="0" anchor="ctr"/>
                </a:tc>
                <a:extLst>
                  <a:ext uri="{0D108BD9-81ED-4DB2-BD59-A6C34878D82A}">
                    <a16:rowId xmlns:a16="http://schemas.microsoft.com/office/drawing/2014/main" val="10001"/>
                  </a:ext>
                </a:extLst>
              </a:tr>
              <a:tr h="569537">
                <a:tc>
                  <a:txBody>
                    <a:bodyPr/>
                    <a:lstStyle/>
                    <a:p>
                      <a:pPr algn="ctr" fontAlgn="ctr"/>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l" fontAlgn="ctr"/>
                      <a:r>
                        <a:rPr lang="en-US" sz="1200" u="none" strike="noStrike">
                          <a:effectLst/>
                        </a:rPr>
                        <a:t>Cadangan    Pindaan   (Redesign)    Ke   Atas   Pelan   Yang   Telah</a:t>
                      </a:r>
                      <a:br>
                        <a:rPr lang="en-US" sz="1200" u="none" strike="noStrike">
                          <a:effectLst/>
                        </a:rPr>
                      </a:br>
                      <a:r>
                        <a:rPr lang="en-US" sz="1200" u="none" strike="noStrike">
                          <a:effectLst/>
                        </a:rPr>
                        <a:t>Diluluskan  Sebuah  Bangunan  2  Tingkat  DiTukar  Kepada  1  ½ Tingkat Di Atas Lot 26181, Jalan  Datoh, Ipoh, Perak DR</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2009</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Haewaytian Rest.</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5794" marR="5794" marT="5794" marB="0" anchor="ctr"/>
                </a:tc>
                <a:extLst>
                  <a:ext uri="{0D108BD9-81ED-4DB2-BD59-A6C34878D82A}">
                    <a16:rowId xmlns:a16="http://schemas.microsoft.com/office/drawing/2014/main" val="10002"/>
                  </a:ext>
                </a:extLst>
              </a:tr>
              <a:tr h="569537">
                <a:tc>
                  <a:txBody>
                    <a:bodyPr/>
                    <a:lstStyle/>
                    <a:p>
                      <a:pPr algn="ctr" fontAlgn="ctr"/>
                      <a:r>
                        <a:rPr lang="en-US" sz="1200" u="none" strike="noStrike">
                          <a:effectLst/>
                        </a:rPr>
                        <a:t>17</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l" fontAlgn="ctr"/>
                      <a:r>
                        <a:rPr lang="en-US" sz="1200" u="none" strike="noStrike">
                          <a:effectLst/>
                        </a:rPr>
                        <a:t>Cadangan Membina 3 Blok Kilang 1 Tingkat Dan 1 Blok Pejabat 2</a:t>
                      </a:r>
                      <a:br>
                        <a:rPr lang="en-US" sz="1200" u="none" strike="noStrike">
                          <a:effectLst/>
                        </a:rPr>
                      </a:br>
                      <a:r>
                        <a:rPr lang="en-US" sz="1200" u="none" strike="noStrike">
                          <a:effectLst/>
                        </a:rPr>
                        <a:t>Tingkat Di Atas PT 30131, Off Jalan Johan 2/1, Estet Perindustrian</a:t>
                      </a:r>
                      <a:br>
                        <a:rPr lang="en-US" sz="1200" u="none" strike="noStrike">
                          <a:effectLst/>
                        </a:rPr>
                      </a:br>
                      <a:r>
                        <a:rPr lang="en-US" sz="1200" u="none" strike="noStrike">
                          <a:effectLst/>
                        </a:rPr>
                        <a:t>Pengkalan II, Mk. Sg. Terap, Perak DR</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2008</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T.S Plastic Sdn.</a:t>
                      </a:r>
                      <a:br>
                        <a:rPr lang="en-US" sz="1200" u="none" strike="noStrike">
                          <a:effectLst/>
                        </a:rPr>
                      </a:br>
                      <a:r>
                        <a:rPr lang="en-US" sz="1200" u="none" strike="noStrike">
                          <a:effectLst/>
                        </a:rPr>
                        <a:t>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5794" marR="5794" marT="5794" marB="0" anchor="ctr"/>
                </a:tc>
                <a:extLst>
                  <a:ext uri="{0D108BD9-81ED-4DB2-BD59-A6C34878D82A}">
                    <a16:rowId xmlns:a16="http://schemas.microsoft.com/office/drawing/2014/main" val="10003"/>
                  </a:ext>
                </a:extLst>
              </a:tr>
              <a:tr h="711921">
                <a:tc>
                  <a:txBody>
                    <a:bodyPr/>
                    <a:lstStyle/>
                    <a:p>
                      <a:pPr algn="ctr" fontAlgn="ctr"/>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Turnkey</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l" fontAlgn="ctr"/>
                      <a:r>
                        <a:rPr lang="en-MY" sz="1200" u="none" strike="noStrike">
                          <a:effectLst/>
                        </a:rPr>
                        <a:t>Cadangan     Pembangunan     Usahasama     Di     Antara     Tetuan</a:t>
                      </a:r>
                      <a:br>
                        <a:rPr lang="en-MY" sz="1200" u="none" strike="noStrike">
                          <a:effectLst/>
                        </a:rPr>
                      </a:br>
                      <a:r>
                        <a:rPr lang="en-MY" sz="1200" u="none" strike="noStrike">
                          <a:effectLst/>
                        </a:rPr>
                        <a:t>Permodalan   Negeri  Selangor  Bhd  (PNSB)  Dan  Tetuan  Seribu Baiduri Sdn. Bhd. Lot 18337, Mukim Tanjung Dua Belas, Daerah Kuala Langat, Selangor DE – 11kv TNB Injection Feeder From Existing PPU Masteron To Propos</a:t>
                      </a:r>
                      <a:br>
                        <a:rPr lang="en-MY" sz="1200" u="none" strike="noStrike">
                          <a:effectLst/>
                        </a:rPr>
                      </a:br>
                      <a:endParaRPr lang="en-MY"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2007</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MY" sz="1200" u="none" strike="noStrike">
                          <a:effectLst/>
                        </a:rPr>
                        <a:t>Seribu Baiduri</a:t>
                      </a:r>
                      <a:br>
                        <a:rPr lang="en-MY" sz="1200" u="none" strike="noStrike">
                          <a:effectLst/>
                        </a:rPr>
                      </a:br>
                      <a:r>
                        <a:rPr lang="en-MY" sz="1200" u="none" strike="noStrike">
                          <a:effectLst/>
                        </a:rPr>
                        <a:t>Sdn. Bhd.</a:t>
                      </a:r>
                      <a:br>
                        <a:rPr lang="en-MY" sz="1200" u="none" strike="noStrike">
                          <a:effectLst/>
                        </a:rPr>
                      </a:br>
                      <a:endParaRPr lang="en-MY" sz="1200" b="0" i="0" u="none" strike="noStrike">
                        <a:solidFill>
                          <a:srgbClr val="000000"/>
                        </a:solidFill>
                        <a:effectLst/>
                        <a:latin typeface="Calibri" panose="020F0502020204030204" pitchFamily="34" charset="0"/>
                      </a:endParaRPr>
                    </a:p>
                  </a:txBody>
                  <a:tcPr marL="5794" marR="5794" marT="5794" marB="0" anchor="ctr"/>
                </a:tc>
                <a:extLst>
                  <a:ext uri="{0D108BD9-81ED-4DB2-BD59-A6C34878D82A}">
                    <a16:rowId xmlns:a16="http://schemas.microsoft.com/office/drawing/2014/main" val="10004"/>
                  </a:ext>
                </a:extLst>
              </a:tr>
              <a:tr h="931430">
                <a:tc>
                  <a:txBody>
                    <a:bodyPr/>
                    <a:lstStyle/>
                    <a:p>
                      <a:pPr algn="ctr" fontAlgn="ctr"/>
                      <a:r>
                        <a:rPr lang="en-US" sz="1200" u="none" strike="noStrike">
                          <a:effectLst/>
                        </a:rPr>
                        <a:t>19</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l" fontAlgn="ctr"/>
                      <a:r>
                        <a:rPr lang="en-MY" sz="1200" u="none" strike="noStrike">
                          <a:effectLst/>
                        </a:rPr>
                        <a:t>Cadangan   Pembangunan   Usahasama   Di Antara  Tetuan  Permodalan  Negeri  Selangor  Bhd  (PNSB)  Dan Tetuan  Seribu  Baiduri  Sdn.Bhd  Untuk  Membina  10  Blok  (800</a:t>
                      </a:r>
                      <a:br>
                        <a:rPr lang="en-MY" sz="1200" u="none" strike="noStrike">
                          <a:effectLst/>
                        </a:rPr>
                      </a:br>
                      <a:r>
                        <a:rPr lang="en-MY" sz="1200" u="none" strike="noStrike">
                          <a:effectLst/>
                        </a:rPr>
                        <a:t>Unit)  Rumah  Pangsa  Kos  Sederhana  Rendah  5  Tingkat  Serta</a:t>
                      </a:r>
                      <a:br>
                        <a:rPr lang="en-MY" sz="1200" u="none" strike="noStrike">
                          <a:effectLst/>
                        </a:rPr>
                      </a:br>
                      <a:r>
                        <a:rPr lang="en-MY" sz="1200" u="none" strike="noStrike">
                          <a:effectLst/>
                        </a:rPr>
                        <a:t>Kemudahan </a:t>
                      </a:r>
                      <a:br>
                        <a:rPr lang="en-MY" sz="1200" u="none" strike="noStrike">
                          <a:effectLst/>
                        </a:rPr>
                      </a:br>
                      <a:endParaRPr lang="en-MY"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2007</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MY" sz="1200" u="none" strike="noStrike">
                          <a:effectLst/>
                        </a:rPr>
                        <a:t>Seribu Baiduri</a:t>
                      </a:r>
                      <a:br>
                        <a:rPr lang="en-MY" sz="1200" u="none" strike="noStrike">
                          <a:effectLst/>
                        </a:rPr>
                      </a:br>
                      <a:r>
                        <a:rPr lang="en-MY" sz="1200" u="none" strike="noStrike">
                          <a:effectLst/>
                        </a:rPr>
                        <a:t>Sdn. Bhd.</a:t>
                      </a:r>
                      <a:br>
                        <a:rPr lang="en-MY" sz="1200" u="none" strike="noStrike">
                          <a:effectLst/>
                        </a:rPr>
                      </a:br>
                      <a:endParaRPr lang="en-MY" sz="1200" b="0" i="0" u="none" strike="noStrike">
                        <a:solidFill>
                          <a:srgbClr val="000000"/>
                        </a:solidFill>
                        <a:effectLst/>
                        <a:latin typeface="Calibri" panose="020F0502020204030204" pitchFamily="34" charset="0"/>
                      </a:endParaRPr>
                    </a:p>
                  </a:txBody>
                  <a:tcPr marL="5794" marR="5794" marT="5794" marB="0" anchor="ctr"/>
                </a:tc>
                <a:extLst>
                  <a:ext uri="{0D108BD9-81ED-4DB2-BD59-A6C34878D82A}">
                    <a16:rowId xmlns:a16="http://schemas.microsoft.com/office/drawing/2014/main" val="10005"/>
                  </a:ext>
                </a:extLst>
              </a:tr>
              <a:tr h="1061949">
                <a:tc>
                  <a:txBody>
                    <a:bodyPr/>
                    <a:lstStyle/>
                    <a:p>
                      <a:pPr algn="ctr" fontAlgn="ctr"/>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l" fontAlgn="ctr"/>
                      <a:r>
                        <a:rPr lang="en-MY" sz="1200" u="none" strike="noStrike" dirty="0" err="1">
                          <a:effectLst/>
                        </a:rPr>
                        <a:t>Bekalan</a:t>
                      </a:r>
                      <a:r>
                        <a:rPr lang="en-MY" sz="1200" u="none" strike="noStrike" dirty="0">
                          <a:effectLst/>
                        </a:rPr>
                        <a:t>   </a:t>
                      </a:r>
                      <a:r>
                        <a:rPr lang="en-MY" sz="1200" u="none" strike="noStrike" dirty="0" err="1">
                          <a:effectLst/>
                        </a:rPr>
                        <a:t>Elektrik</a:t>
                      </a:r>
                      <a:r>
                        <a:rPr lang="en-MY" sz="1200" u="none" strike="noStrike" dirty="0">
                          <a:effectLst/>
                        </a:rPr>
                        <a:t>   </a:t>
                      </a:r>
                      <a:r>
                        <a:rPr lang="en-MY" sz="1200" u="none" strike="noStrike" dirty="0" err="1">
                          <a:effectLst/>
                        </a:rPr>
                        <a:t>Ke</a:t>
                      </a:r>
                      <a:r>
                        <a:rPr lang="en-MY" sz="1200" u="none" strike="noStrike" dirty="0">
                          <a:effectLst/>
                        </a:rPr>
                        <a:t>   </a:t>
                      </a:r>
                      <a:r>
                        <a:rPr lang="en-MY" sz="1200" u="none" strike="noStrike" dirty="0" err="1">
                          <a:effectLst/>
                        </a:rPr>
                        <a:t>Cadangan</a:t>
                      </a:r>
                      <a:r>
                        <a:rPr lang="en-MY" sz="1200" u="none" strike="noStrike" dirty="0">
                          <a:effectLst/>
                        </a:rPr>
                        <a:t>   Pembangunan   </a:t>
                      </a:r>
                      <a:r>
                        <a:rPr lang="en-MY" sz="1200" u="none" strike="noStrike" dirty="0" err="1">
                          <a:effectLst/>
                        </a:rPr>
                        <a:t>Usahasama</a:t>
                      </a:r>
                      <a:r>
                        <a:rPr lang="en-MY" sz="1200" u="none" strike="noStrike" dirty="0">
                          <a:effectLst/>
                        </a:rPr>
                        <a:t>   Di Antara  </a:t>
                      </a:r>
                      <a:r>
                        <a:rPr lang="en-MY" sz="1200" u="none" strike="noStrike" dirty="0" err="1">
                          <a:effectLst/>
                        </a:rPr>
                        <a:t>Tetuan</a:t>
                      </a:r>
                      <a:r>
                        <a:rPr lang="en-MY" sz="1200" u="none" strike="noStrike" dirty="0">
                          <a:effectLst/>
                        </a:rPr>
                        <a:t>  </a:t>
                      </a:r>
                      <a:r>
                        <a:rPr lang="en-MY" sz="1200" u="none" strike="noStrike" dirty="0" err="1">
                          <a:effectLst/>
                        </a:rPr>
                        <a:t>Permodalan</a:t>
                      </a:r>
                      <a:r>
                        <a:rPr lang="en-MY" sz="1200" u="none" strike="noStrike" dirty="0">
                          <a:effectLst/>
                        </a:rPr>
                        <a:t>  </a:t>
                      </a:r>
                      <a:r>
                        <a:rPr lang="en-MY" sz="1200" u="none" strike="noStrike" dirty="0" err="1">
                          <a:effectLst/>
                        </a:rPr>
                        <a:t>Negeri</a:t>
                      </a:r>
                      <a:r>
                        <a:rPr lang="en-MY" sz="1200" u="none" strike="noStrike" dirty="0">
                          <a:effectLst/>
                        </a:rPr>
                        <a:t>  Selangor  Bhd  (PNSB)  Dan </a:t>
                      </a:r>
                      <a:r>
                        <a:rPr lang="en-MY" sz="1200" u="none" strike="noStrike" dirty="0" err="1">
                          <a:effectLst/>
                        </a:rPr>
                        <a:t>Tetuan</a:t>
                      </a:r>
                      <a:r>
                        <a:rPr lang="en-MY" sz="1200" u="none" strike="noStrike" dirty="0">
                          <a:effectLst/>
                        </a:rPr>
                        <a:t> </a:t>
                      </a:r>
                      <a:r>
                        <a:rPr lang="en-MY" sz="1200" u="none" strike="noStrike" dirty="0" err="1">
                          <a:effectLst/>
                        </a:rPr>
                        <a:t>Utuh</a:t>
                      </a:r>
                      <a:r>
                        <a:rPr lang="en-MY" sz="1200" u="none" strike="noStrike" dirty="0">
                          <a:effectLst/>
                        </a:rPr>
                        <a:t> </a:t>
                      </a:r>
                      <a:r>
                        <a:rPr lang="en-MY" sz="1200" u="none" strike="noStrike" dirty="0" err="1">
                          <a:effectLst/>
                        </a:rPr>
                        <a:t>Sejagat</a:t>
                      </a:r>
                      <a:r>
                        <a:rPr lang="en-MY" sz="1200" u="none" strike="noStrike" dirty="0">
                          <a:effectLst/>
                        </a:rPr>
                        <a:t> Sdn. Bhd. </a:t>
                      </a:r>
                      <a:r>
                        <a:rPr lang="en-MY" sz="1200" u="none" strike="noStrike" dirty="0" err="1">
                          <a:effectLst/>
                        </a:rPr>
                        <a:t>Untuk</a:t>
                      </a:r>
                      <a:r>
                        <a:rPr lang="en-MY" sz="1200" u="none" strike="noStrike" dirty="0">
                          <a:effectLst/>
                        </a:rPr>
                        <a:t> </a:t>
                      </a:r>
                      <a:r>
                        <a:rPr lang="en-MY" sz="1200" u="none" strike="noStrike" dirty="0" err="1">
                          <a:effectLst/>
                        </a:rPr>
                        <a:t>Membina</a:t>
                      </a:r>
                      <a:r>
                        <a:rPr lang="en-MY" sz="1200" u="none" strike="noStrike" dirty="0">
                          <a:effectLst/>
                        </a:rPr>
                        <a:t> 436 Unit </a:t>
                      </a:r>
                      <a:r>
                        <a:rPr lang="en-MY" sz="1200" u="none" strike="noStrike" dirty="0" err="1">
                          <a:effectLst/>
                        </a:rPr>
                        <a:t>Rumah</a:t>
                      </a:r>
                      <a:r>
                        <a:rPr lang="en-MY" sz="1200" u="none" strike="noStrike" dirty="0">
                          <a:effectLst/>
                        </a:rPr>
                        <a:t> </a:t>
                      </a:r>
                      <a:r>
                        <a:rPr lang="en-MY" sz="1200" u="none" strike="noStrike" dirty="0" err="1">
                          <a:effectLst/>
                        </a:rPr>
                        <a:t>Teres</a:t>
                      </a:r>
                      <a:r>
                        <a:rPr lang="en-MY" sz="1200" u="none" strike="noStrike" dirty="0">
                          <a:effectLst/>
                        </a:rPr>
                        <a:t> Kos </a:t>
                      </a:r>
                      <a:r>
                        <a:rPr lang="en-MY" sz="1200" u="none" strike="noStrike" dirty="0" err="1">
                          <a:effectLst/>
                        </a:rPr>
                        <a:t>Sederhana</a:t>
                      </a:r>
                      <a:r>
                        <a:rPr lang="en-MY" sz="1200" u="none" strike="noStrike" dirty="0">
                          <a:effectLst/>
                        </a:rPr>
                        <a:t> 2 Tingkat Di </a:t>
                      </a:r>
                      <a:r>
                        <a:rPr lang="en-MY" sz="1200" u="none" strike="noStrike" dirty="0" err="1">
                          <a:effectLst/>
                        </a:rPr>
                        <a:t>Atas</a:t>
                      </a:r>
                      <a:r>
                        <a:rPr lang="en-MY" sz="1200" u="none" strike="noStrike" dirty="0">
                          <a:effectLst/>
                        </a:rPr>
                        <a:t> </a:t>
                      </a:r>
                      <a:r>
                        <a:rPr lang="en-MY" sz="1200" u="none" strike="noStrike" dirty="0" err="1">
                          <a:effectLst/>
                        </a:rPr>
                        <a:t>Sebahagian</a:t>
                      </a:r>
                      <a:r>
                        <a:rPr lang="en-MY" sz="1200" u="none" strike="noStrike" dirty="0">
                          <a:effectLst/>
                        </a:rPr>
                        <a:t> Plot B </a:t>
                      </a:r>
                      <a:r>
                        <a:rPr lang="en-MY" sz="1200" u="none" strike="noStrike" dirty="0" err="1">
                          <a:effectLst/>
                        </a:rPr>
                        <a:t>Seluas</a:t>
                      </a:r>
                      <a:br>
                        <a:rPr lang="en-MY" sz="1200" u="none" strike="noStrike" dirty="0">
                          <a:effectLst/>
                        </a:rPr>
                      </a:br>
                      <a:r>
                        <a:rPr lang="en-MY" sz="1200" u="none" strike="noStrike" dirty="0">
                          <a:effectLst/>
                        </a:rPr>
                        <a:t>140.00 </a:t>
                      </a:r>
                      <a:r>
                        <a:rPr lang="en-MY" sz="1200" u="none" strike="noStrike" dirty="0" err="1">
                          <a:effectLst/>
                        </a:rPr>
                        <a:t>Ekar</a:t>
                      </a:r>
                      <a:r>
                        <a:rPr lang="en-MY" sz="1200" u="none" strike="noStrike" dirty="0">
                          <a:effectLst/>
                        </a:rPr>
                        <a:t>, Lot PT 173</a:t>
                      </a:r>
                      <a:br>
                        <a:rPr lang="en-MY" sz="1200" u="none" strike="noStrike" dirty="0">
                          <a:effectLst/>
                        </a:rPr>
                      </a:br>
                      <a:endParaRPr lang="en-MY" sz="1200" b="0" i="0" u="none" strike="noStrike" dirty="0">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a:effectLst/>
                        </a:rPr>
                        <a:t>2007</a:t>
                      </a:r>
                      <a:endParaRPr lang="en-US" sz="1200" b="0" i="0" u="none" strike="noStrike">
                        <a:solidFill>
                          <a:srgbClr val="000000"/>
                        </a:solidFill>
                        <a:effectLst/>
                        <a:latin typeface="Calibri" panose="020F0502020204030204" pitchFamily="34" charset="0"/>
                      </a:endParaRPr>
                    </a:p>
                  </a:txBody>
                  <a:tcPr marL="5794" marR="5794" marT="5794" marB="0" anchor="ctr"/>
                </a:tc>
                <a:tc>
                  <a:txBody>
                    <a:bodyPr/>
                    <a:lstStyle/>
                    <a:p>
                      <a:pPr algn="ctr" fontAlgn="ctr"/>
                      <a:r>
                        <a:rPr lang="en-US" sz="1200" u="none" strike="noStrike" dirty="0" err="1">
                          <a:effectLst/>
                        </a:rPr>
                        <a:t>Utuh</a:t>
                      </a:r>
                      <a:r>
                        <a:rPr lang="en-US" sz="1200" u="none" strike="noStrike" dirty="0">
                          <a:effectLst/>
                        </a:rPr>
                        <a:t> </a:t>
                      </a:r>
                      <a:r>
                        <a:rPr lang="en-US" sz="1200" u="none" strike="noStrike" dirty="0" err="1">
                          <a:effectLst/>
                        </a:rPr>
                        <a:t>Sejagat</a:t>
                      </a:r>
                      <a:br>
                        <a:rPr lang="en-US" sz="1200" u="none" strike="noStrike" dirty="0">
                          <a:effectLst/>
                        </a:rPr>
                      </a:br>
                      <a:r>
                        <a:rPr lang="en-US" sz="1200" u="none" strike="noStrike" dirty="0">
                          <a:effectLst/>
                        </a:rPr>
                        <a:t>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5794" marR="5794" marT="5794" marB="0" anchor="ctr"/>
                </a:tc>
                <a:extLst>
                  <a:ext uri="{0D108BD9-81ED-4DB2-BD59-A6C34878D82A}">
                    <a16:rowId xmlns:a16="http://schemas.microsoft.com/office/drawing/2014/main" val="10006"/>
                  </a:ext>
                </a:extLst>
              </a:tr>
            </a:tbl>
          </a:graphicData>
        </a:graphic>
      </p:graphicFrame>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Tree>
    <p:extLst>
      <p:ext uri="{BB962C8B-B14F-4D97-AF65-F5344CB8AC3E}">
        <p14:creationId xmlns:p14="http://schemas.microsoft.com/office/powerpoint/2010/main" val="3770056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036699325"/>
              </p:ext>
            </p:extLst>
          </p:nvPr>
        </p:nvGraphicFramePr>
        <p:xfrm>
          <a:off x="357877" y="943574"/>
          <a:ext cx="11624215" cy="5112169"/>
        </p:xfrm>
        <a:graphic>
          <a:graphicData uri="http://schemas.openxmlformats.org/drawingml/2006/table">
            <a:tbl>
              <a:tblPr>
                <a:tableStyleId>{5C22544A-7EE6-4342-B048-85BDC9FD1C3A}</a:tableStyleId>
              </a:tblPr>
              <a:tblGrid>
                <a:gridCol w="441986">
                  <a:extLst>
                    <a:ext uri="{9D8B030D-6E8A-4147-A177-3AD203B41FA5}">
                      <a16:colId xmlns:a16="http://schemas.microsoft.com/office/drawing/2014/main" val="20000"/>
                    </a:ext>
                  </a:extLst>
                </a:gridCol>
                <a:gridCol w="1281758">
                  <a:extLst>
                    <a:ext uri="{9D8B030D-6E8A-4147-A177-3AD203B41FA5}">
                      <a16:colId xmlns:a16="http://schemas.microsoft.com/office/drawing/2014/main" val="20001"/>
                    </a:ext>
                  </a:extLst>
                </a:gridCol>
                <a:gridCol w="6629780">
                  <a:extLst>
                    <a:ext uri="{9D8B030D-6E8A-4147-A177-3AD203B41FA5}">
                      <a16:colId xmlns:a16="http://schemas.microsoft.com/office/drawing/2014/main" val="20002"/>
                    </a:ext>
                  </a:extLst>
                </a:gridCol>
                <a:gridCol w="1222826">
                  <a:extLst>
                    <a:ext uri="{9D8B030D-6E8A-4147-A177-3AD203B41FA5}">
                      <a16:colId xmlns:a16="http://schemas.microsoft.com/office/drawing/2014/main" val="20003"/>
                    </a:ext>
                  </a:extLst>
                </a:gridCol>
                <a:gridCol w="1016566">
                  <a:extLst>
                    <a:ext uri="{9D8B030D-6E8A-4147-A177-3AD203B41FA5}">
                      <a16:colId xmlns:a16="http://schemas.microsoft.com/office/drawing/2014/main" val="20004"/>
                    </a:ext>
                  </a:extLst>
                </a:gridCol>
                <a:gridCol w="1031299">
                  <a:extLst>
                    <a:ext uri="{9D8B030D-6E8A-4147-A177-3AD203B41FA5}">
                      <a16:colId xmlns:a16="http://schemas.microsoft.com/office/drawing/2014/main" val="20005"/>
                    </a:ext>
                  </a:extLst>
                </a:gridCol>
              </a:tblGrid>
              <a:tr h="432492">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964392">
                <a:tc>
                  <a:txBody>
                    <a:bodyPr/>
                    <a:lstStyle/>
                    <a:p>
                      <a:pPr algn="ctr" fontAlgn="ctr"/>
                      <a:r>
                        <a:rPr lang="en-US" sz="1200" u="none" strike="noStrike" dirty="0">
                          <a:effectLst/>
                        </a:rPr>
                        <a:t>21</a:t>
                      </a:r>
                      <a:endParaRPr lang="en-US" sz="1200" b="0" i="0" u="none" strike="noStrike" dirty="0">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l" fontAlgn="ctr"/>
                      <a:r>
                        <a:rPr lang="en-MY" sz="1200" u="none" strike="noStrike" dirty="0" err="1">
                          <a:effectLst/>
                        </a:rPr>
                        <a:t>Bekalan</a:t>
                      </a:r>
                      <a:r>
                        <a:rPr lang="en-MY" sz="1200" u="none" strike="noStrike" dirty="0">
                          <a:effectLst/>
                        </a:rPr>
                        <a:t>   </a:t>
                      </a:r>
                      <a:r>
                        <a:rPr lang="en-MY" sz="1200" u="none" strike="noStrike" dirty="0" err="1">
                          <a:effectLst/>
                        </a:rPr>
                        <a:t>Elektrik</a:t>
                      </a:r>
                      <a:r>
                        <a:rPr lang="en-MY" sz="1200" u="none" strike="noStrike" dirty="0">
                          <a:effectLst/>
                        </a:rPr>
                        <a:t>   </a:t>
                      </a:r>
                      <a:r>
                        <a:rPr lang="en-MY" sz="1200" u="none" strike="noStrike" dirty="0" err="1">
                          <a:effectLst/>
                        </a:rPr>
                        <a:t>Ke</a:t>
                      </a:r>
                      <a:r>
                        <a:rPr lang="en-MY" sz="1200" u="none" strike="noStrike" dirty="0">
                          <a:effectLst/>
                        </a:rPr>
                        <a:t>   </a:t>
                      </a:r>
                      <a:r>
                        <a:rPr lang="en-MY" sz="1200" u="none" strike="noStrike" dirty="0" err="1">
                          <a:effectLst/>
                        </a:rPr>
                        <a:t>Cadangan</a:t>
                      </a:r>
                      <a:r>
                        <a:rPr lang="en-MY" sz="1200" u="none" strike="noStrike" dirty="0">
                          <a:effectLst/>
                        </a:rPr>
                        <a:t>   Pembangunan   </a:t>
                      </a:r>
                      <a:r>
                        <a:rPr lang="en-MY" sz="1200" u="none" strike="noStrike" dirty="0" err="1">
                          <a:effectLst/>
                        </a:rPr>
                        <a:t>Usahasama</a:t>
                      </a:r>
                      <a:r>
                        <a:rPr lang="en-MY" sz="1200" u="none" strike="noStrike" dirty="0">
                          <a:effectLst/>
                        </a:rPr>
                        <a:t>   Di Antara  </a:t>
                      </a:r>
                      <a:r>
                        <a:rPr lang="en-MY" sz="1200" u="none" strike="noStrike" dirty="0" err="1">
                          <a:effectLst/>
                        </a:rPr>
                        <a:t>Tetuan</a:t>
                      </a:r>
                      <a:r>
                        <a:rPr lang="en-MY" sz="1200" u="none" strike="noStrike" dirty="0">
                          <a:effectLst/>
                        </a:rPr>
                        <a:t>  </a:t>
                      </a:r>
                      <a:r>
                        <a:rPr lang="en-MY" sz="1200" u="none" strike="noStrike" dirty="0" err="1">
                          <a:effectLst/>
                        </a:rPr>
                        <a:t>Permodalan</a:t>
                      </a:r>
                      <a:r>
                        <a:rPr lang="en-MY" sz="1200" u="none" strike="noStrike" dirty="0">
                          <a:effectLst/>
                        </a:rPr>
                        <a:t>  </a:t>
                      </a:r>
                      <a:r>
                        <a:rPr lang="en-MY" sz="1200" u="none" strike="noStrike" dirty="0" err="1">
                          <a:effectLst/>
                        </a:rPr>
                        <a:t>Negeri</a:t>
                      </a:r>
                      <a:r>
                        <a:rPr lang="en-MY" sz="1200" u="none" strike="noStrike" dirty="0">
                          <a:effectLst/>
                        </a:rPr>
                        <a:t>  Selangor  Bhd  (PNSB)  Dan </a:t>
                      </a:r>
                      <a:r>
                        <a:rPr lang="en-MY" sz="1200" u="none" strike="noStrike" dirty="0" err="1">
                          <a:effectLst/>
                        </a:rPr>
                        <a:t>Tetuan</a:t>
                      </a:r>
                      <a:r>
                        <a:rPr lang="en-MY" sz="1200" u="none" strike="noStrike" dirty="0">
                          <a:effectLst/>
                        </a:rPr>
                        <a:t> </a:t>
                      </a:r>
                      <a:r>
                        <a:rPr lang="en-MY" sz="1200" u="none" strike="noStrike" dirty="0" err="1">
                          <a:effectLst/>
                        </a:rPr>
                        <a:t>Seribu</a:t>
                      </a:r>
                      <a:r>
                        <a:rPr lang="en-MY" sz="1200" u="none" strike="noStrike" dirty="0">
                          <a:effectLst/>
                        </a:rPr>
                        <a:t> </a:t>
                      </a:r>
                      <a:r>
                        <a:rPr lang="en-MY" sz="1200" u="none" strike="noStrike" dirty="0" err="1">
                          <a:effectLst/>
                        </a:rPr>
                        <a:t>Baiduri</a:t>
                      </a:r>
                      <a:r>
                        <a:rPr lang="en-MY" sz="1200" u="none" strike="noStrike" dirty="0">
                          <a:effectLst/>
                        </a:rPr>
                        <a:t> </a:t>
                      </a:r>
                      <a:r>
                        <a:rPr lang="en-MY" sz="1200" u="none" strike="noStrike" dirty="0" err="1">
                          <a:effectLst/>
                        </a:rPr>
                        <a:t>Sdn.Bhd</a:t>
                      </a:r>
                      <a:r>
                        <a:rPr lang="en-MY" sz="1200" u="none" strike="noStrike" dirty="0">
                          <a:effectLst/>
                        </a:rPr>
                        <a:t> </a:t>
                      </a:r>
                      <a:r>
                        <a:rPr lang="en-MY" sz="1200" u="none" strike="noStrike" dirty="0" err="1">
                          <a:effectLst/>
                        </a:rPr>
                        <a:t>Untuk</a:t>
                      </a:r>
                      <a:r>
                        <a:rPr lang="en-MY" sz="1200" u="none" strike="noStrike" dirty="0">
                          <a:effectLst/>
                        </a:rPr>
                        <a:t> </a:t>
                      </a:r>
                      <a:r>
                        <a:rPr lang="en-MY" sz="1200" u="none" strike="noStrike" dirty="0" err="1">
                          <a:effectLst/>
                        </a:rPr>
                        <a:t>Membina</a:t>
                      </a:r>
                      <a:r>
                        <a:rPr lang="en-MY" sz="1200" u="none" strike="noStrike" dirty="0">
                          <a:effectLst/>
                        </a:rPr>
                        <a:t> 264 Unit </a:t>
                      </a:r>
                      <a:r>
                        <a:rPr lang="en-MY" sz="1200" u="none" strike="noStrike" dirty="0" err="1">
                          <a:effectLst/>
                        </a:rPr>
                        <a:t>Rumah</a:t>
                      </a:r>
                      <a:r>
                        <a:rPr lang="en-MY" sz="1200" u="none" strike="noStrike" dirty="0">
                          <a:effectLst/>
                        </a:rPr>
                        <a:t> </a:t>
                      </a:r>
                      <a:r>
                        <a:rPr lang="en-MY" sz="1200" u="none" strike="noStrike" dirty="0" err="1">
                          <a:effectLst/>
                        </a:rPr>
                        <a:t>Teres</a:t>
                      </a:r>
                      <a:r>
                        <a:rPr lang="en-MY" sz="1200" u="none" strike="noStrike" dirty="0">
                          <a:effectLst/>
                        </a:rPr>
                        <a:t> Kos </a:t>
                      </a:r>
                      <a:r>
                        <a:rPr lang="en-MY" sz="1200" u="none" strike="noStrike" dirty="0" err="1">
                          <a:effectLst/>
                        </a:rPr>
                        <a:t>Sederhana</a:t>
                      </a:r>
                      <a:r>
                        <a:rPr lang="en-MY" sz="1200" u="none" strike="noStrike" dirty="0">
                          <a:effectLst/>
                        </a:rPr>
                        <a:t> </a:t>
                      </a:r>
                      <a:r>
                        <a:rPr lang="en-MY" sz="1200" u="none" strike="noStrike" dirty="0" err="1">
                          <a:effectLst/>
                        </a:rPr>
                        <a:t>Rendah</a:t>
                      </a:r>
                      <a:r>
                        <a:rPr lang="en-MY" sz="1200" u="none" strike="noStrike" dirty="0">
                          <a:effectLst/>
                        </a:rPr>
                        <a:t> 2 Tingkat Di </a:t>
                      </a:r>
                      <a:r>
                        <a:rPr lang="en-MY" sz="1200" u="none" strike="noStrike" dirty="0" err="1">
                          <a:effectLst/>
                        </a:rPr>
                        <a:t>Atas</a:t>
                      </a:r>
                      <a:r>
                        <a:rPr lang="en-MY" sz="1200" u="none" strike="noStrike" dirty="0">
                          <a:effectLst/>
                        </a:rPr>
                        <a:t> </a:t>
                      </a:r>
                      <a:r>
                        <a:rPr lang="en-MY" sz="1200" u="none" strike="noStrike" dirty="0" err="1">
                          <a:effectLst/>
                        </a:rPr>
                        <a:t>Tapak</a:t>
                      </a:r>
                      <a:r>
                        <a:rPr lang="en-MY" sz="1200" u="none" strike="noStrike" dirty="0">
                          <a:effectLst/>
                        </a:rPr>
                        <a:t> 13.99 </a:t>
                      </a:r>
                      <a:r>
                        <a:rPr lang="en-MY" sz="1200" u="none" strike="noStrike" dirty="0" err="1">
                          <a:effectLst/>
                        </a:rPr>
                        <a:t>Ekar</a:t>
                      </a:r>
                      <a:r>
                        <a:rPr lang="en-MY" sz="1200" u="none" strike="noStrike" dirty="0">
                          <a:effectLst/>
                        </a:rPr>
                        <a:t> </a:t>
                      </a:r>
                      <a:r>
                        <a:rPr lang="en-MY" sz="1200" u="none" strike="noStrike" dirty="0" err="1">
                          <a:effectLst/>
                        </a:rPr>
                        <a:t>Daripada</a:t>
                      </a:r>
                      <a:r>
                        <a:rPr lang="en-MY" sz="1200" u="none" strike="noStrike" dirty="0">
                          <a:effectLst/>
                        </a:rPr>
                        <a:t> Plot A (390.14</a:t>
                      </a:r>
                      <a:endParaRPr lang="en-MY" sz="1200" b="0" i="0" u="none" strike="noStrike" dirty="0">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dirty="0">
                          <a:effectLst/>
                        </a:rPr>
                        <a:t>2007</a:t>
                      </a:r>
                      <a:endParaRPr lang="en-US" sz="1200" b="0" i="0" u="none" strike="noStrike" dirty="0">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dirty="0" err="1">
                          <a:effectLst/>
                        </a:rPr>
                        <a:t>Seribu</a:t>
                      </a:r>
                      <a:r>
                        <a:rPr lang="en-US" sz="1200" u="none" strike="noStrike" dirty="0">
                          <a:effectLst/>
                        </a:rPr>
                        <a:t> </a:t>
                      </a:r>
                      <a:r>
                        <a:rPr lang="en-US" sz="1200" u="none" strike="noStrike" dirty="0" err="1">
                          <a:effectLst/>
                        </a:rPr>
                        <a:t>Baiduri</a:t>
                      </a:r>
                      <a:br>
                        <a:rPr lang="en-US" sz="1200" u="none" strike="noStrike" dirty="0">
                          <a:effectLst/>
                        </a:rPr>
                      </a:br>
                      <a:r>
                        <a:rPr lang="en-US" sz="1200" u="none" strike="noStrike" dirty="0">
                          <a:effectLst/>
                        </a:rPr>
                        <a:t>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7350" marR="7350" marT="7350" marB="0" anchor="ctr"/>
                </a:tc>
                <a:extLst>
                  <a:ext uri="{0D108BD9-81ED-4DB2-BD59-A6C34878D82A}">
                    <a16:rowId xmlns:a16="http://schemas.microsoft.com/office/drawing/2014/main" val="10001"/>
                  </a:ext>
                </a:extLst>
              </a:tr>
              <a:tr h="1011822">
                <a:tc>
                  <a:txBody>
                    <a:bodyPr/>
                    <a:lstStyle/>
                    <a:p>
                      <a:pPr algn="ctr" fontAlgn="ctr"/>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l" fontAlgn="ctr"/>
                      <a:r>
                        <a:rPr lang="en-US" sz="1200" u="none" strike="noStrike">
                          <a:effectLst/>
                        </a:rPr>
                        <a:t>Bekalan   Elektrik   Ke   Cadangan   Pembangunan   Usahasama   Di Antara  Tetuan  Permodalan  Negeri  Selangor  Bhd  (PNSB)  Dan Tetuan  Seribu  Baiduri  Sdn.  Bhd.  Untuk  Membina  Toll  Plaza  Di Atas  Plot  A  (390.14  Ekar),  Sebahagian  Lot  PT  17330,  Mukim Tanjung Dua Belas, Daerah Kuala Langat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        1,800,000.00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2007</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Seribu Baiduri</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350" marR="7350" marT="7350" marB="0" anchor="ctr"/>
                </a:tc>
                <a:extLst>
                  <a:ext uri="{0D108BD9-81ED-4DB2-BD59-A6C34878D82A}">
                    <a16:rowId xmlns:a16="http://schemas.microsoft.com/office/drawing/2014/main" val="10002"/>
                  </a:ext>
                </a:extLst>
              </a:tr>
              <a:tr h="1138300">
                <a:tc>
                  <a:txBody>
                    <a:bodyPr/>
                    <a:lstStyle/>
                    <a:p>
                      <a:pPr algn="ctr" fontAlgn="ctr"/>
                      <a:r>
                        <a:rPr lang="en-US" sz="1200" u="none" strike="noStrike">
                          <a:effectLst/>
                        </a:rPr>
                        <a:t>23</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l" fontAlgn="ctr"/>
                      <a:r>
                        <a:rPr lang="en-US" sz="1200" u="none" strike="noStrike">
                          <a:effectLst/>
                        </a:rPr>
                        <a:t>Cadangan Rumah Pangsa Kos Rendah (7 Blok Jenis A ‐ 616 Unit</a:t>
                      </a:r>
                      <a:br>
                        <a:rPr lang="en-US" sz="1200" u="none" strike="noStrike">
                          <a:effectLst/>
                        </a:rPr>
                      </a:br>
                      <a:r>
                        <a:rPr lang="en-US" sz="1200" u="none" strike="noStrike">
                          <a:effectLst/>
                        </a:rPr>
                        <a:t>Apartment &amp; 154 Unit Kedai) Dan Rumah Pangsa Kos Sederhana Rendah (3 Blok Jenis B ‐ 264 Unt Apartment &amp; 66 Unit Kedai) Di Atas Lot 16933, Kota Perdana, Mk. Petaling.</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           882,000.00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2004</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Alunan Prestasi</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350" marR="7350" marT="7350" marB="0" anchor="ctr"/>
                </a:tc>
                <a:extLst>
                  <a:ext uri="{0D108BD9-81ED-4DB2-BD59-A6C34878D82A}">
                    <a16:rowId xmlns:a16="http://schemas.microsoft.com/office/drawing/2014/main" val="10003"/>
                  </a:ext>
                </a:extLst>
              </a:tr>
              <a:tr h="750962">
                <a:tc>
                  <a:txBody>
                    <a:bodyPr/>
                    <a:lstStyle/>
                    <a:p>
                      <a:pPr algn="ctr" fontAlgn="ctr"/>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l" fontAlgn="ctr"/>
                      <a:r>
                        <a:rPr lang="en-US" sz="1200" u="none" strike="noStrike">
                          <a:effectLst/>
                        </a:rPr>
                        <a:t>Bekalan Elektrik Ke Cadangan 648 Unit Pangsapuri Kos Sederhana</a:t>
                      </a:r>
                      <a:br>
                        <a:rPr lang="en-US" sz="1200" u="none" strike="noStrike">
                          <a:effectLst/>
                        </a:rPr>
                      </a:br>
                      <a:r>
                        <a:rPr lang="en-US" sz="1200" u="none" strike="noStrike">
                          <a:effectLst/>
                        </a:rPr>
                        <a:t>20 Tingkat</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           250,000.00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2004</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Angsana Abadi</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350" marR="7350" marT="7350" marB="0" anchor="ctr"/>
                </a:tc>
                <a:extLst>
                  <a:ext uri="{0D108BD9-81ED-4DB2-BD59-A6C34878D82A}">
                    <a16:rowId xmlns:a16="http://schemas.microsoft.com/office/drawing/2014/main" val="10004"/>
                  </a:ext>
                </a:extLst>
              </a:tr>
              <a:tr h="814201">
                <a:tc>
                  <a:txBody>
                    <a:bodyPr/>
                    <a:lstStyle/>
                    <a:p>
                      <a:pPr algn="ctr" fontAlgn="ctr"/>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7350" marR="7350" marT="7350" marB="0" anchor="ctr"/>
                </a:tc>
                <a:tc>
                  <a:txBody>
                    <a:bodyPr/>
                    <a:lstStyle/>
                    <a:p>
                      <a:pPr algn="l" fontAlgn="ctr"/>
                      <a:r>
                        <a:rPr lang="en-US" sz="1200" u="none" strike="noStrike">
                          <a:effectLst/>
                        </a:rPr>
                        <a:t>Cadangan Pembangunan Perumahan Di Atas Sebahagian Plot B, Seluas 190.170 Ekar, Mk. Petaling, Daerah Petaling, Selangor DE Yang Mengandungi 56 Unit Kedai &amp; 224 Unit Apartment</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      10,000,000.00 </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a:effectLst/>
                        </a:rPr>
                        <a:t>2004</a:t>
                      </a:r>
                      <a:endParaRPr lang="en-US" sz="1200" b="0" i="0" u="none" strike="noStrike">
                        <a:solidFill>
                          <a:srgbClr val="000000"/>
                        </a:solidFill>
                        <a:effectLst/>
                        <a:latin typeface="Calibri" panose="020F0502020204030204" pitchFamily="34" charset="0"/>
                      </a:endParaRPr>
                    </a:p>
                  </a:txBody>
                  <a:tcPr marL="7350" marR="7350" marT="7350" marB="0" anchor="ctr"/>
                </a:tc>
                <a:tc>
                  <a:txBody>
                    <a:bodyPr/>
                    <a:lstStyle/>
                    <a:p>
                      <a:pPr algn="ctr" fontAlgn="ctr"/>
                      <a:r>
                        <a:rPr lang="en-US" sz="1200" u="none" strike="noStrike" dirty="0" err="1">
                          <a:effectLst/>
                        </a:rPr>
                        <a:t>Pelangi</a:t>
                      </a:r>
                      <a:r>
                        <a:rPr lang="en-US" sz="1200" u="none" strike="noStrike" dirty="0">
                          <a:effectLst/>
                        </a:rPr>
                        <a:t> Homes</a:t>
                      </a:r>
                      <a:br>
                        <a:rPr lang="en-US" sz="1200" u="none" strike="noStrike" dirty="0">
                          <a:effectLst/>
                        </a:rPr>
                      </a:br>
                      <a:r>
                        <a:rPr lang="en-US" sz="1200" u="none" strike="noStrike" dirty="0">
                          <a:effectLst/>
                        </a:rPr>
                        <a:t>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7350" marR="7350" marT="7350" marB="0" anchor="ctr"/>
                </a:tc>
                <a:extLst>
                  <a:ext uri="{0D108BD9-81ED-4DB2-BD59-A6C34878D82A}">
                    <a16:rowId xmlns:a16="http://schemas.microsoft.com/office/drawing/2014/main" val="10005"/>
                  </a:ext>
                </a:extLst>
              </a:tr>
            </a:tbl>
          </a:graphicData>
        </a:graphic>
      </p:graphicFrame>
      <p:sp>
        <p:nvSpPr>
          <p:cNvPr id="6"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Tree>
    <p:extLst>
      <p:ext uri="{BB962C8B-B14F-4D97-AF65-F5344CB8AC3E}">
        <p14:creationId xmlns:p14="http://schemas.microsoft.com/office/powerpoint/2010/main" val="2355253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944169011"/>
              </p:ext>
            </p:extLst>
          </p:nvPr>
        </p:nvGraphicFramePr>
        <p:xfrm>
          <a:off x="395737" y="957531"/>
          <a:ext cx="11569101" cy="5106840"/>
        </p:xfrm>
        <a:graphic>
          <a:graphicData uri="http://schemas.openxmlformats.org/drawingml/2006/table">
            <a:tbl>
              <a:tblPr>
                <a:tableStyleId>{5C22544A-7EE6-4342-B048-85BDC9FD1C3A}</a:tableStyleId>
              </a:tblPr>
              <a:tblGrid>
                <a:gridCol w="439890">
                  <a:extLst>
                    <a:ext uri="{9D8B030D-6E8A-4147-A177-3AD203B41FA5}">
                      <a16:colId xmlns:a16="http://schemas.microsoft.com/office/drawing/2014/main" val="20000"/>
                    </a:ext>
                  </a:extLst>
                </a:gridCol>
                <a:gridCol w="1275680">
                  <a:extLst>
                    <a:ext uri="{9D8B030D-6E8A-4147-A177-3AD203B41FA5}">
                      <a16:colId xmlns:a16="http://schemas.microsoft.com/office/drawing/2014/main" val="20001"/>
                    </a:ext>
                  </a:extLst>
                </a:gridCol>
                <a:gridCol w="6598348">
                  <a:extLst>
                    <a:ext uri="{9D8B030D-6E8A-4147-A177-3AD203B41FA5}">
                      <a16:colId xmlns:a16="http://schemas.microsoft.com/office/drawing/2014/main" val="20002"/>
                    </a:ext>
                  </a:extLst>
                </a:gridCol>
                <a:gridCol w="1217028">
                  <a:extLst>
                    <a:ext uri="{9D8B030D-6E8A-4147-A177-3AD203B41FA5}">
                      <a16:colId xmlns:a16="http://schemas.microsoft.com/office/drawing/2014/main" val="20003"/>
                    </a:ext>
                  </a:extLst>
                </a:gridCol>
                <a:gridCol w="1011746">
                  <a:extLst>
                    <a:ext uri="{9D8B030D-6E8A-4147-A177-3AD203B41FA5}">
                      <a16:colId xmlns:a16="http://schemas.microsoft.com/office/drawing/2014/main" val="20004"/>
                    </a:ext>
                  </a:extLst>
                </a:gridCol>
                <a:gridCol w="1026409">
                  <a:extLst>
                    <a:ext uri="{9D8B030D-6E8A-4147-A177-3AD203B41FA5}">
                      <a16:colId xmlns:a16="http://schemas.microsoft.com/office/drawing/2014/main" val="20005"/>
                    </a:ext>
                  </a:extLst>
                </a:gridCol>
              </a:tblGrid>
              <a:tr h="481273">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784279">
                <a:tc>
                  <a:txBody>
                    <a:bodyPr/>
                    <a:lstStyle/>
                    <a:p>
                      <a:pPr algn="ctr" fontAlgn="ctr"/>
                      <a:r>
                        <a:rPr lang="en-US" sz="1200" u="none" strike="noStrike" dirty="0">
                          <a:effectLst/>
                        </a:rPr>
                        <a:t>26</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dirty="0" err="1">
                          <a:effectLst/>
                        </a:rPr>
                        <a:t>Cadangan</a:t>
                      </a:r>
                      <a:r>
                        <a:rPr lang="en-US" sz="1200" u="none" strike="noStrike" dirty="0">
                          <a:effectLst/>
                        </a:rPr>
                        <a:t> </a:t>
                      </a:r>
                      <a:r>
                        <a:rPr lang="en-US" sz="1200" u="none" strike="noStrike" dirty="0" err="1">
                          <a:effectLst/>
                        </a:rPr>
                        <a:t>Membina</a:t>
                      </a:r>
                      <a:r>
                        <a:rPr lang="en-US" sz="1200" u="none" strike="noStrike" dirty="0">
                          <a:effectLst/>
                        </a:rPr>
                        <a:t> </a:t>
                      </a:r>
                      <a:r>
                        <a:rPr lang="en-US" sz="1200" u="none" strike="noStrike" dirty="0" err="1">
                          <a:effectLst/>
                        </a:rPr>
                        <a:t>Kampus</a:t>
                      </a:r>
                      <a:r>
                        <a:rPr lang="en-US" sz="1200" u="none" strike="noStrike" dirty="0">
                          <a:effectLst/>
                        </a:rPr>
                        <a:t> </a:t>
                      </a:r>
                      <a:r>
                        <a:rPr lang="en-US" sz="1200" u="none" strike="noStrike" dirty="0" err="1">
                          <a:effectLst/>
                        </a:rPr>
                        <a:t>Kolej</a:t>
                      </a:r>
                      <a:r>
                        <a:rPr lang="en-US" sz="1200" u="none" strike="noStrike" dirty="0">
                          <a:effectLst/>
                        </a:rPr>
                        <a:t> </a:t>
                      </a:r>
                      <a:r>
                        <a:rPr lang="en-US" sz="1200" u="none" strike="noStrike" dirty="0" err="1">
                          <a:effectLst/>
                        </a:rPr>
                        <a:t>Tunku</a:t>
                      </a:r>
                      <a:r>
                        <a:rPr lang="en-US" sz="1200" u="none" strike="noStrike" dirty="0">
                          <a:effectLst/>
                        </a:rPr>
                        <a:t> Abdul Rahman (</a:t>
                      </a:r>
                      <a:r>
                        <a:rPr lang="en-US" sz="1200" u="none" strike="noStrike" dirty="0" err="1">
                          <a:effectLst/>
                        </a:rPr>
                        <a:t>Fasa</a:t>
                      </a:r>
                      <a:r>
                        <a:rPr lang="en-US" sz="1200" u="none" strike="noStrike" dirty="0">
                          <a:effectLst/>
                        </a:rPr>
                        <a:t> 2)</a:t>
                      </a:r>
                      <a:br>
                        <a:rPr lang="en-US" sz="1200" u="none" strike="noStrike" dirty="0">
                          <a:effectLst/>
                        </a:rPr>
                      </a:br>
                      <a:r>
                        <a:rPr lang="en-US" sz="1200" u="none" strike="noStrike" dirty="0" err="1">
                          <a:effectLst/>
                        </a:rPr>
                        <a:t>Cawangan</a:t>
                      </a:r>
                      <a:r>
                        <a:rPr lang="en-US" sz="1200" u="none" strike="noStrike" dirty="0">
                          <a:effectLst/>
                        </a:rPr>
                        <a:t> Perak, </a:t>
                      </a:r>
                      <a:r>
                        <a:rPr lang="en-US" sz="1200" u="none" strike="noStrike" dirty="0" err="1">
                          <a:effectLst/>
                        </a:rPr>
                        <a:t>Mukim</a:t>
                      </a:r>
                      <a:r>
                        <a:rPr lang="en-US" sz="1200" u="none" strike="noStrike" dirty="0">
                          <a:effectLst/>
                        </a:rPr>
                        <a:t> Kampar, Perak DR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        4,000,000.00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2004</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Kolej Tunku</a:t>
                      </a:r>
                      <a:br>
                        <a:rPr lang="en-US" sz="1200" u="none" strike="noStrike">
                          <a:effectLst/>
                        </a:rPr>
                      </a:br>
                      <a:r>
                        <a:rPr lang="en-US" sz="1200" u="none" strike="noStrike">
                          <a:effectLst/>
                        </a:rPr>
                        <a:t>Abdul Rahman</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857214">
                <a:tc>
                  <a:txBody>
                    <a:bodyPr/>
                    <a:lstStyle/>
                    <a:p>
                      <a:pPr algn="ctr" fontAlgn="ctr"/>
                      <a:r>
                        <a:rPr lang="en-US" sz="1200" u="none" strike="noStrike">
                          <a:effectLst/>
                        </a:rPr>
                        <a:t>27</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dirty="0">
                          <a:effectLst/>
                        </a:rPr>
                        <a:t>Electrical Infrastructural Works For </a:t>
                      </a:r>
                      <a:r>
                        <a:rPr lang="en-US" sz="1200" u="none" strike="noStrike" dirty="0" err="1">
                          <a:effectLst/>
                        </a:rPr>
                        <a:t>Cadangan</a:t>
                      </a:r>
                      <a:r>
                        <a:rPr lang="en-US" sz="1200" u="none" strike="noStrike" dirty="0">
                          <a:effectLst/>
                        </a:rPr>
                        <a:t> Pembangunan </a:t>
                      </a:r>
                      <a:r>
                        <a:rPr lang="en-US" sz="1200" u="none" strike="noStrike" dirty="0" err="1">
                          <a:effectLst/>
                        </a:rPr>
                        <a:t>Perumahan</a:t>
                      </a:r>
                      <a:r>
                        <a:rPr lang="en-US" sz="1200" u="none" strike="noStrike" dirty="0">
                          <a:effectLst/>
                        </a:rPr>
                        <a:t>  &amp; </a:t>
                      </a:r>
                      <a:r>
                        <a:rPr lang="en-US" sz="1200" u="none" strike="noStrike" dirty="0" err="1">
                          <a:effectLst/>
                        </a:rPr>
                        <a:t>Perniagaan</a:t>
                      </a:r>
                      <a:r>
                        <a:rPr lang="en-US" sz="1200" u="none" strike="noStrike" dirty="0">
                          <a:effectLst/>
                        </a:rPr>
                        <a:t>  Di </a:t>
                      </a:r>
                      <a:r>
                        <a:rPr lang="en-US" sz="1200" u="none" strike="noStrike" dirty="0" err="1">
                          <a:effectLst/>
                        </a:rPr>
                        <a:t>Atas</a:t>
                      </a:r>
                      <a:r>
                        <a:rPr lang="en-US" sz="1200" u="none" strike="noStrike" dirty="0">
                          <a:effectLst/>
                        </a:rPr>
                        <a:t> Plot  B, </a:t>
                      </a:r>
                      <a:r>
                        <a:rPr lang="en-US" sz="1200" u="none" strike="noStrike" dirty="0" err="1">
                          <a:effectLst/>
                        </a:rPr>
                        <a:t>Seluas</a:t>
                      </a:r>
                      <a:r>
                        <a:rPr lang="en-US" sz="1200" u="none" strike="noStrike" dirty="0">
                          <a:effectLst/>
                        </a:rPr>
                        <a:t>  190.170  </a:t>
                      </a:r>
                      <a:r>
                        <a:rPr lang="en-US" sz="1200" u="none" strike="noStrike" dirty="0" err="1">
                          <a:effectLst/>
                        </a:rPr>
                        <a:t>Ekar</a:t>
                      </a:r>
                      <a:r>
                        <a:rPr lang="en-US" sz="1200" u="none" strike="noStrike" dirty="0">
                          <a:effectLst/>
                        </a:rPr>
                        <a:t>, Mk. </a:t>
                      </a:r>
                      <a:r>
                        <a:rPr lang="en-US" sz="1200" u="none" strike="noStrike" dirty="0" err="1">
                          <a:effectLst/>
                        </a:rPr>
                        <a:t>Petaling</a:t>
                      </a:r>
                      <a:r>
                        <a:rPr lang="en-US" sz="1200" u="none" strike="noStrike" dirty="0">
                          <a:effectLst/>
                        </a:rPr>
                        <a:t>, Selangor DE</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10,000,000.00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2003</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Pelangi Homes</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873388">
                <a:tc>
                  <a:txBody>
                    <a:bodyPr/>
                    <a:lstStyle/>
                    <a:p>
                      <a:pPr algn="ctr" fontAlgn="ctr"/>
                      <a:r>
                        <a:rPr lang="en-US" sz="1200" u="none" strike="noStrike">
                          <a:effectLst/>
                        </a:rPr>
                        <a:t>28</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dirty="0">
                          <a:effectLst/>
                        </a:rPr>
                        <a:t>Mechanical &amp; Electrical Works c/w Street Lighting For University</a:t>
                      </a:r>
                      <a:br>
                        <a:rPr lang="en-US" sz="1200" u="none" strike="noStrike" dirty="0">
                          <a:effectLst/>
                        </a:rPr>
                      </a:br>
                      <a:r>
                        <a:rPr lang="en-US" sz="1200" u="none" strike="noStrike" dirty="0" err="1">
                          <a:effectLst/>
                        </a:rPr>
                        <a:t>Tunku</a:t>
                      </a:r>
                      <a:r>
                        <a:rPr lang="en-US" sz="1200" u="none" strike="noStrike" dirty="0">
                          <a:effectLst/>
                        </a:rPr>
                        <a:t> Abdul Rahman (UTAR), Kampar, Perak DR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      42,000,000.00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2006</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University Tunku Abdul Rahman</a:t>
                      </a: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140256">
                <a:tc>
                  <a:txBody>
                    <a:bodyPr/>
                    <a:lstStyle/>
                    <a:p>
                      <a:pPr algn="ctr" fontAlgn="ctr"/>
                      <a:r>
                        <a:rPr lang="en-US" sz="1200" u="none" strike="noStrike">
                          <a:effectLst/>
                        </a:rPr>
                        <a:t>29</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Memmbina  Pembangunan  Pangsapuri  Yang Mengandungi  1217</a:t>
                      </a:r>
                      <a:br>
                        <a:rPr lang="en-US" sz="1200" u="none" strike="noStrike">
                          <a:effectLst/>
                        </a:rPr>
                      </a:br>
                      <a:r>
                        <a:rPr lang="en-US" sz="1200" u="none" strike="noStrike">
                          <a:effectLst/>
                        </a:rPr>
                        <a:t>Unit Rumah Kediaman  Beserta Kolam Renang, Rumah  Kelab Di Atas Lot 201 (PT 31326/KM2A) Psrn Tropicana, tropicana Golf &amp; Country Resort Berhad, Mk. Sg. Buloh, Daerah Petaling, Selangor DE</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      20,000,000.00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2006</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Inderaloka Impian</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970430">
                <a:tc>
                  <a:txBody>
                    <a:bodyPr/>
                    <a:lstStyle/>
                    <a:p>
                      <a:pPr algn="ctr" fontAlgn="ctr"/>
                      <a:r>
                        <a:rPr lang="en-US" sz="1200" u="none" strike="noStrike">
                          <a:effectLst/>
                        </a:rPr>
                        <a:t>30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Membina Pembangunan Perumahan Yang Mengandungi Fasa 1A,</a:t>
                      </a:r>
                      <a:br>
                        <a:rPr lang="en-US" sz="1200" u="none" strike="noStrike">
                          <a:effectLst/>
                        </a:rPr>
                      </a:br>
                      <a:r>
                        <a:rPr lang="en-US" sz="1200" u="none" strike="noStrike">
                          <a:effectLst/>
                        </a:rPr>
                        <a:t>1B : Rumah Pangsa Kos Rendah 11 Tkt Yg Mengandungi 320 Unit Kediaman &amp; 23 Unit Kedai; Fasa 1C : Pangsapuri Bertingkat Dgn Rumah Kelab &amp; Kolam Renang Yang Mengandungi 960 Unit Kediaman Di Atas Sebahag</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20,000,000.00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2004</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Tropicana Golf &amp; Country Resort Bhd.</a:t>
                      </a:r>
                      <a:endParaRPr lang="en-US"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bl>
          </a:graphicData>
        </a:graphic>
      </p:graphicFrame>
      <p:sp>
        <p:nvSpPr>
          <p:cNvPr id="6"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Tree>
    <p:extLst>
      <p:ext uri="{BB962C8B-B14F-4D97-AF65-F5344CB8AC3E}">
        <p14:creationId xmlns:p14="http://schemas.microsoft.com/office/powerpoint/2010/main" val="2472926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126152477"/>
              </p:ext>
            </p:extLst>
          </p:nvPr>
        </p:nvGraphicFramePr>
        <p:xfrm>
          <a:off x="404364" y="1014323"/>
          <a:ext cx="11560474" cy="5055059"/>
        </p:xfrm>
        <a:graphic>
          <a:graphicData uri="http://schemas.openxmlformats.org/drawingml/2006/table">
            <a:tbl>
              <a:tblPr>
                <a:tableStyleId>{5C22544A-7EE6-4342-B048-85BDC9FD1C3A}</a:tableStyleId>
              </a:tblPr>
              <a:tblGrid>
                <a:gridCol w="439562">
                  <a:extLst>
                    <a:ext uri="{9D8B030D-6E8A-4147-A177-3AD203B41FA5}">
                      <a16:colId xmlns:a16="http://schemas.microsoft.com/office/drawing/2014/main" val="20000"/>
                    </a:ext>
                  </a:extLst>
                </a:gridCol>
                <a:gridCol w="1274729">
                  <a:extLst>
                    <a:ext uri="{9D8B030D-6E8A-4147-A177-3AD203B41FA5}">
                      <a16:colId xmlns:a16="http://schemas.microsoft.com/office/drawing/2014/main" val="20001"/>
                    </a:ext>
                  </a:extLst>
                </a:gridCol>
                <a:gridCol w="6593426">
                  <a:extLst>
                    <a:ext uri="{9D8B030D-6E8A-4147-A177-3AD203B41FA5}">
                      <a16:colId xmlns:a16="http://schemas.microsoft.com/office/drawing/2014/main" val="20002"/>
                    </a:ext>
                  </a:extLst>
                </a:gridCol>
                <a:gridCol w="1216121">
                  <a:extLst>
                    <a:ext uri="{9D8B030D-6E8A-4147-A177-3AD203B41FA5}">
                      <a16:colId xmlns:a16="http://schemas.microsoft.com/office/drawing/2014/main" val="20003"/>
                    </a:ext>
                  </a:extLst>
                </a:gridCol>
                <a:gridCol w="1010992">
                  <a:extLst>
                    <a:ext uri="{9D8B030D-6E8A-4147-A177-3AD203B41FA5}">
                      <a16:colId xmlns:a16="http://schemas.microsoft.com/office/drawing/2014/main" val="20004"/>
                    </a:ext>
                  </a:extLst>
                </a:gridCol>
                <a:gridCol w="1025644">
                  <a:extLst>
                    <a:ext uri="{9D8B030D-6E8A-4147-A177-3AD203B41FA5}">
                      <a16:colId xmlns:a16="http://schemas.microsoft.com/office/drawing/2014/main" val="20005"/>
                    </a:ext>
                  </a:extLst>
                </a:gridCol>
              </a:tblGrid>
              <a:tr h="642787">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763244">
                <a:tc>
                  <a:txBody>
                    <a:bodyPr/>
                    <a:lstStyle/>
                    <a:p>
                      <a:pPr algn="ctr" fontAlgn="ctr"/>
                      <a:r>
                        <a:rPr lang="en-US" sz="1200" u="none" strike="noStrike" dirty="0">
                          <a:effectLst/>
                        </a:rPr>
                        <a:t>31</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Membina  Pembangunan  Perumahan  500  Unit  Rumah  Teres  2</a:t>
                      </a:r>
                      <a:br>
                        <a:rPr lang="en-US" sz="1200" u="none" strike="noStrike">
                          <a:effectLst/>
                        </a:rPr>
                      </a:br>
                      <a:r>
                        <a:rPr lang="en-US" sz="1200" u="none" strike="noStrike">
                          <a:effectLst/>
                        </a:rPr>
                        <a:t>Tingkat Dan 58 Unit Rumah Berkembar 2 Tingkat Di Lot PT 16933, Mk &amp; Daerah Petaling, Selangor DE</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2003</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Alunan Prestasi</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882501">
                <a:tc>
                  <a:txBody>
                    <a:bodyPr/>
                    <a:lstStyle/>
                    <a:p>
                      <a:pPr algn="ctr" fontAlgn="ctr"/>
                      <a:r>
                        <a:rPr lang="en-US" sz="1200" u="none" strike="noStrike">
                          <a:effectLst/>
                        </a:rPr>
                        <a:t>32</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Membina   1  Blok   20  Tingkat   Pembangunan   Bercampur   Dan Rumah  Kelab  Di  Atas  PT  106507‐PT  106537,  Lebuh  Bercham Selatan, Tmn Bercham Jaya, Ipoh, Perak DR  (RM (RM 5,000,000.00)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5,000,000.00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2003</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br>
                        <a:rPr lang="en-US" sz="1200" u="none" strike="noStrike">
                          <a:effectLst/>
                        </a:rPr>
                      </a:br>
                      <a:r>
                        <a:rPr lang="en-US" sz="1200" u="none" strike="noStrike">
                          <a:effectLst/>
                        </a:rPr>
                        <a:t>Glamour Heights</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572433">
                <a:tc>
                  <a:txBody>
                    <a:bodyPr/>
                    <a:lstStyle/>
                    <a:p>
                      <a:pPr algn="ctr" fontAlgn="ctr"/>
                      <a:r>
                        <a:rPr lang="en-US" sz="1200" u="none" strike="noStrike">
                          <a:effectLst/>
                        </a:rPr>
                        <a:t>33</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Membina  Perumahan  PDRM  172  Unit  Dan  Sebuah  Bangunan</a:t>
                      </a:r>
                      <a:br>
                        <a:rPr lang="en-US" sz="1200" u="none" strike="noStrike">
                          <a:effectLst/>
                        </a:rPr>
                      </a:br>
                      <a:r>
                        <a:rPr lang="en-US" sz="1200" u="none" strike="noStrike">
                          <a:effectLst/>
                        </a:rPr>
                        <a:t>Pentadbiran Di Sik, Kedah D.A (RM 4,000,000.00)</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4,000,000.00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2004</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Polis DiRaja</a:t>
                      </a:r>
                      <a:br>
                        <a:rPr lang="en-US" sz="1200" u="none" strike="noStrike">
                          <a:effectLst/>
                        </a:rPr>
                      </a:br>
                      <a:r>
                        <a:rPr lang="en-US" sz="1200" u="none" strike="noStrike">
                          <a:effectLst/>
                        </a:rPr>
                        <a:t>Malaysia</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500879">
                <a:tc>
                  <a:txBody>
                    <a:bodyPr/>
                    <a:lstStyle/>
                    <a:p>
                      <a:pPr algn="ctr" fontAlgn="ctr"/>
                      <a:r>
                        <a:rPr lang="en-US" sz="1200" u="none" strike="noStrike">
                          <a:effectLst/>
                        </a:rPr>
                        <a:t>34</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Bekalan  Elektrik  Tambahan  Dan  Pemasangan  Lampu  Jalan  Di</a:t>
                      </a:r>
                      <a:br>
                        <a:rPr lang="en-US" sz="1200" u="none" strike="noStrike">
                          <a:effectLst/>
                        </a:rPr>
                      </a:br>
                      <a:r>
                        <a:rPr lang="en-US" sz="1200" u="none" strike="noStrike">
                          <a:effectLst/>
                        </a:rPr>
                        <a:t>Perak Turf Club, Ipoh, Perak DR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1,600,000.00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2002</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Perak Turf Club </a:t>
                      </a: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874551">
                <a:tc>
                  <a:txBody>
                    <a:bodyPr/>
                    <a:lstStyle/>
                    <a:p>
                      <a:pPr algn="ctr" fontAlgn="ctr"/>
                      <a:r>
                        <a:rPr lang="en-US" sz="1200" u="none" strike="noStrike">
                          <a:effectLst/>
                        </a:rPr>
                        <a:t>35</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External  High  Tension  22KV  &amp;  Low  Voltage  Elec.  Distribution</a:t>
                      </a:r>
                      <a:br>
                        <a:rPr lang="en-US" sz="1200" u="none" strike="noStrike">
                          <a:effectLst/>
                        </a:rPr>
                      </a:br>
                      <a:r>
                        <a:rPr lang="en-US" sz="1200" u="none" strike="noStrike">
                          <a:effectLst/>
                        </a:rPr>
                        <a:t>System For Pembangunan  Perindustrian  Di Atas Lot 6625,  Mk. Hulu Kinta, Daerah Kinta, Perak DR.</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3,500,000.00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2001</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Sinaran Restu</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779145">
                <a:tc>
                  <a:txBody>
                    <a:bodyPr/>
                    <a:lstStyle/>
                    <a:p>
                      <a:pPr algn="ctr" fontAlgn="ctr"/>
                      <a:r>
                        <a:rPr lang="en-US" sz="1200" u="none" strike="noStrike">
                          <a:effectLst/>
                        </a:rPr>
                        <a:t>36</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Proposed  33/11KV  TNB  Main  Distribution  Substation  At  Bukit</a:t>
                      </a:r>
                      <a:br>
                        <a:rPr lang="en-US" sz="1200" u="none" strike="noStrike">
                          <a:effectLst/>
                        </a:rPr>
                      </a:br>
                      <a:r>
                        <a:rPr lang="en-US" sz="1200" u="none" strike="noStrike">
                          <a:effectLst/>
                        </a:rPr>
                        <a:t>Serdang Industrial Park, Selangor DE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1,000,000.00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1998</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nn-NO" sz="1200" u="none" strike="noStrike" dirty="0">
                          <a:effectLst/>
                        </a:rPr>
                        <a:t>LBS Bina Holdings</a:t>
                      </a:r>
                      <a:br>
                        <a:rPr lang="nn-NO" sz="1200" u="none" strike="noStrike" dirty="0">
                          <a:effectLst/>
                        </a:rPr>
                      </a:br>
                      <a:r>
                        <a:rPr lang="nn-NO" sz="1200" u="none" strike="noStrike" dirty="0">
                          <a:effectLst/>
                        </a:rPr>
                        <a:t>Sdn. Bhd.</a:t>
                      </a:r>
                      <a:br>
                        <a:rPr lang="nn-NO" sz="1200" u="none" strike="noStrike" dirty="0">
                          <a:effectLst/>
                        </a:rPr>
                      </a:br>
                      <a:endParaRPr lang="nn-NO"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bl>
          </a:graphicData>
        </a:graphic>
      </p:graphicFrame>
      <p:sp>
        <p:nvSpPr>
          <p:cNvPr id="6"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a:t>
            </a:r>
            <a:r>
              <a:rPr lang="en-US" u="sng" dirty="0" err="1"/>
              <a:t>CompletedProjects</a:t>
            </a:r>
            <a:r>
              <a:rPr lang="en-US" u="sng" dirty="0"/>
              <a:t> </a:t>
            </a:r>
          </a:p>
        </p:txBody>
      </p:sp>
    </p:spTree>
    <p:extLst>
      <p:ext uri="{BB962C8B-B14F-4D97-AF65-F5344CB8AC3E}">
        <p14:creationId xmlns:p14="http://schemas.microsoft.com/office/powerpoint/2010/main" val="3702464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183677361"/>
              </p:ext>
            </p:extLst>
          </p:nvPr>
        </p:nvGraphicFramePr>
        <p:xfrm>
          <a:off x="327889" y="1007973"/>
          <a:ext cx="11654203" cy="4318182"/>
        </p:xfrm>
        <a:graphic>
          <a:graphicData uri="http://schemas.openxmlformats.org/drawingml/2006/table">
            <a:tbl>
              <a:tblPr>
                <a:tableStyleId>{5C22544A-7EE6-4342-B048-85BDC9FD1C3A}</a:tableStyleId>
              </a:tblPr>
              <a:tblGrid>
                <a:gridCol w="443126">
                  <a:extLst>
                    <a:ext uri="{9D8B030D-6E8A-4147-A177-3AD203B41FA5}">
                      <a16:colId xmlns:a16="http://schemas.microsoft.com/office/drawing/2014/main" val="20000"/>
                    </a:ext>
                  </a:extLst>
                </a:gridCol>
                <a:gridCol w="1285064">
                  <a:extLst>
                    <a:ext uri="{9D8B030D-6E8A-4147-A177-3AD203B41FA5}">
                      <a16:colId xmlns:a16="http://schemas.microsoft.com/office/drawing/2014/main" val="20001"/>
                    </a:ext>
                  </a:extLst>
                </a:gridCol>
                <a:gridCol w="6646883">
                  <a:extLst>
                    <a:ext uri="{9D8B030D-6E8A-4147-A177-3AD203B41FA5}">
                      <a16:colId xmlns:a16="http://schemas.microsoft.com/office/drawing/2014/main" val="20002"/>
                    </a:ext>
                  </a:extLst>
                </a:gridCol>
                <a:gridCol w="1225981">
                  <a:extLst>
                    <a:ext uri="{9D8B030D-6E8A-4147-A177-3AD203B41FA5}">
                      <a16:colId xmlns:a16="http://schemas.microsoft.com/office/drawing/2014/main" val="20003"/>
                    </a:ext>
                  </a:extLst>
                </a:gridCol>
                <a:gridCol w="1019189">
                  <a:extLst>
                    <a:ext uri="{9D8B030D-6E8A-4147-A177-3AD203B41FA5}">
                      <a16:colId xmlns:a16="http://schemas.microsoft.com/office/drawing/2014/main" val="20004"/>
                    </a:ext>
                  </a:extLst>
                </a:gridCol>
                <a:gridCol w="1033960">
                  <a:extLst>
                    <a:ext uri="{9D8B030D-6E8A-4147-A177-3AD203B41FA5}">
                      <a16:colId xmlns:a16="http://schemas.microsoft.com/office/drawing/2014/main" val="20005"/>
                    </a:ext>
                  </a:extLst>
                </a:gridCol>
              </a:tblGrid>
              <a:tr h="475770">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1067337">
                <a:tc>
                  <a:txBody>
                    <a:bodyPr/>
                    <a:lstStyle/>
                    <a:p>
                      <a:pPr algn="ctr" fontAlgn="ctr"/>
                      <a:r>
                        <a:rPr lang="en-US" sz="1200" u="none" strike="noStrike" dirty="0">
                          <a:effectLst/>
                        </a:rPr>
                        <a:t>37</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dirty="0">
                          <a:effectLst/>
                        </a:rPr>
                        <a:t>External  High  Tension  11KV  &amp;  Low  Voltage  Elec.  Distribution</a:t>
                      </a:r>
                      <a:br>
                        <a:rPr lang="en-US" sz="1200" u="none" strike="noStrike" dirty="0">
                          <a:effectLst/>
                        </a:rPr>
                      </a:br>
                      <a:r>
                        <a:rPr lang="en-US" sz="1200" u="none" strike="noStrike" dirty="0">
                          <a:effectLst/>
                        </a:rPr>
                        <a:t>System For Pembangunan </a:t>
                      </a:r>
                      <a:r>
                        <a:rPr lang="en-US" sz="1200" u="none" strike="noStrike" dirty="0" err="1">
                          <a:effectLst/>
                        </a:rPr>
                        <a:t>Perumahan</a:t>
                      </a:r>
                      <a:r>
                        <a:rPr lang="en-US" sz="1200" u="none" strike="noStrike" dirty="0">
                          <a:effectLst/>
                        </a:rPr>
                        <a:t> &amp; </a:t>
                      </a:r>
                      <a:r>
                        <a:rPr lang="en-US" sz="1200" u="none" strike="noStrike" dirty="0" err="1">
                          <a:effectLst/>
                        </a:rPr>
                        <a:t>Komersial</a:t>
                      </a:r>
                      <a:r>
                        <a:rPr lang="en-US" sz="1200" u="none" strike="noStrike" dirty="0">
                          <a:effectLst/>
                        </a:rPr>
                        <a:t> Di </a:t>
                      </a:r>
                      <a:r>
                        <a:rPr lang="en-US" sz="1200" u="none" strike="noStrike" dirty="0" err="1">
                          <a:effectLst/>
                        </a:rPr>
                        <a:t>Atas</a:t>
                      </a:r>
                      <a:r>
                        <a:rPr lang="en-US" sz="1200" u="none" strike="noStrike" dirty="0">
                          <a:effectLst/>
                        </a:rPr>
                        <a:t> Tanah </a:t>
                      </a:r>
                      <a:r>
                        <a:rPr lang="en-US" sz="1200" u="none" strike="noStrike" dirty="0" err="1">
                          <a:effectLst/>
                        </a:rPr>
                        <a:t>Kerajaan</a:t>
                      </a:r>
                      <a:r>
                        <a:rPr lang="en-US" sz="1200" u="none" strike="noStrike" dirty="0">
                          <a:effectLst/>
                        </a:rPr>
                        <a:t>  &amp;  </a:t>
                      </a:r>
                      <a:r>
                        <a:rPr lang="en-US" sz="1200" u="none" strike="noStrike" dirty="0" err="1">
                          <a:effectLst/>
                        </a:rPr>
                        <a:t>Kemersil</a:t>
                      </a:r>
                      <a:r>
                        <a:rPr lang="en-US" sz="1200" u="none" strike="noStrike" dirty="0">
                          <a:effectLst/>
                        </a:rPr>
                        <a:t>  Di  </a:t>
                      </a:r>
                      <a:r>
                        <a:rPr lang="en-US" sz="1200" u="none" strike="noStrike" dirty="0" err="1">
                          <a:effectLst/>
                        </a:rPr>
                        <a:t>Atas</a:t>
                      </a:r>
                      <a:r>
                        <a:rPr lang="en-US" sz="1200" u="none" strike="noStrike" dirty="0">
                          <a:effectLst/>
                        </a:rPr>
                        <a:t>  Tanah  </a:t>
                      </a:r>
                      <a:r>
                        <a:rPr lang="en-US" sz="1200" u="none" strike="noStrike" dirty="0" err="1">
                          <a:effectLst/>
                        </a:rPr>
                        <a:t>Kerajaan</a:t>
                      </a:r>
                      <a:r>
                        <a:rPr lang="en-US" sz="1200" u="none" strike="noStrike" dirty="0">
                          <a:effectLst/>
                        </a:rPr>
                        <a:t>  Lot  8368‐8370, </a:t>
                      </a:r>
                      <a:r>
                        <a:rPr lang="en-US" sz="1200" u="none" strike="noStrike" dirty="0" err="1">
                          <a:effectLst/>
                        </a:rPr>
                        <a:t>Seluas</a:t>
                      </a:r>
                      <a:r>
                        <a:rPr lang="en-US" sz="1200" u="none" strike="noStrike" dirty="0">
                          <a:effectLst/>
                        </a:rPr>
                        <a:t> 20 </a:t>
                      </a:r>
                      <a:r>
                        <a:rPr lang="en-US" sz="1200" u="none" strike="noStrike" dirty="0" err="1">
                          <a:effectLst/>
                        </a:rPr>
                        <a:t>Ekar</a:t>
                      </a:r>
                      <a:r>
                        <a:rPr lang="en-US" sz="1200" u="none" strike="noStrike" dirty="0">
                          <a:effectLst/>
                        </a:rPr>
                        <a:t>, Mk &amp; Daerah </a:t>
                      </a:r>
                      <a:r>
                        <a:rPr lang="en-US" sz="1200" u="none" strike="noStrike" dirty="0" err="1">
                          <a:effectLst/>
                        </a:rPr>
                        <a:t>Petaling</a:t>
                      </a:r>
                      <a:r>
                        <a:rPr lang="en-US" sz="1200" u="none" strike="noStrike" dirty="0">
                          <a:effectLst/>
                        </a:rPr>
                        <a:t>, Selangor DE </a:t>
                      </a:r>
                      <a:r>
                        <a:rPr lang="en-US" sz="1200" u="none" strike="noStrike" dirty="0" err="1">
                          <a:effectLst/>
                        </a:rPr>
                        <a:t>Utk</a:t>
                      </a:r>
                      <a:r>
                        <a:rPr lang="en-US" sz="1200" u="none" strike="noStrike" dirty="0">
                          <a:effectLst/>
                        </a:rPr>
                        <a:t> </a:t>
                      </a:r>
                      <a:r>
                        <a:rPr lang="en-US" sz="1200" u="none" strike="noStrike" dirty="0" err="1">
                          <a:effectLst/>
                        </a:rPr>
                        <a:t>Cergas</a:t>
                      </a:r>
                      <a:r>
                        <a:rPr lang="en-US" sz="1200" u="none" strike="noStrike" dirty="0">
                          <a:effectLst/>
                        </a:rPr>
                        <a:t> </a:t>
                      </a:r>
                      <a:r>
                        <a:rPr lang="en-US" sz="1200" u="none" strike="noStrike" dirty="0" err="1">
                          <a:effectLst/>
                        </a:rPr>
                        <a:t>Asal</a:t>
                      </a:r>
                      <a:r>
                        <a:rPr lang="en-US" sz="1200" u="none" strike="noStrike" dirty="0">
                          <a:effectLst/>
                        </a:rPr>
                        <a:t> 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        1,000,000.00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1998</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200" u="none" strike="noStrike">
                          <a:effectLst/>
                        </a:rPr>
                        <a:t>Cergas Asal (M) Sdn Bhd </a:t>
                      </a:r>
                      <a:endParaRPr lang="es-E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853869">
                <a:tc>
                  <a:txBody>
                    <a:bodyPr/>
                    <a:lstStyle/>
                    <a:p>
                      <a:pPr algn="ctr" fontAlgn="ctr"/>
                      <a:r>
                        <a:rPr lang="en-US" sz="1200" u="none" strike="noStrike">
                          <a:effectLst/>
                        </a:rPr>
                        <a:t>38</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External  High  Tension  11KV  &amp;  Low  Voltage  Elec.  Distribution</a:t>
                      </a:r>
                      <a:br>
                        <a:rPr lang="en-US" sz="1200" u="none" strike="noStrike">
                          <a:effectLst/>
                        </a:rPr>
                      </a:br>
                      <a:r>
                        <a:rPr lang="en-US" sz="1200" u="none" strike="noStrike">
                          <a:effectLst/>
                        </a:rPr>
                        <a:t>System For Pembangunan Perumahan &amp; Komersial Di Lot 8376 ‐</a:t>
                      </a:r>
                      <a:br>
                        <a:rPr lang="en-US" sz="1200" u="none" strike="noStrike">
                          <a:effectLst/>
                        </a:rPr>
                      </a:br>
                      <a:r>
                        <a:rPr lang="en-US" sz="1200" u="none" strike="noStrike">
                          <a:effectLst/>
                        </a:rPr>
                        <a:t>8378  &amp;  Lot  8390  ‐  8393,  Seluas  18,  139  Ekar,  Mk  &amp;  Daerah</a:t>
                      </a:r>
                      <a:br>
                        <a:rPr lang="en-US" sz="1200" u="none" strike="noStrike">
                          <a:effectLst/>
                        </a:rPr>
                      </a:br>
                      <a:r>
                        <a:rPr lang="en-US" sz="1200" u="none" strike="noStrike">
                          <a:effectLst/>
                        </a:rPr>
                        <a:t>Petaling, Selangor DE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        2,000,000.00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1998</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Angsana Abadi</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013970">
                <a:tc>
                  <a:txBody>
                    <a:bodyPr/>
                    <a:lstStyle/>
                    <a:p>
                      <a:pPr algn="ctr" fontAlgn="ctr"/>
                      <a:r>
                        <a:rPr lang="en-US" sz="1200" u="none" strike="noStrike">
                          <a:effectLst/>
                        </a:rPr>
                        <a:t>39</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Internal  &amp; External  Electrical,  Telefon  &amp; Street Lighting  Di 407</a:t>
                      </a:r>
                      <a:br>
                        <a:rPr lang="en-US" sz="1200" u="none" strike="noStrike">
                          <a:effectLst/>
                        </a:rPr>
                      </a:br>
                      <a:r>
                        <a:rPr lang="en-US" sz="1200" u="none" strike="noStrike">
                          <a:effectLst/>
                        </a:rPr>
                        <a:t>Unit Of 1 1/2 Storey Terrace Factory Di Bukit Serdang Industrial</a:t>
                      </a:r>
                      <a:br>
                        <a:rPr lang="en-US" sz="1200" u="none" strike="noStrike">
                          <a:effectLst/>
                        </a:rPr>
                      </a:br>
                      <a:r>
                        <a:rPr lang="en-US" sz="1200" u="none" strike="noStrike">
                          <a:effectLst/>
                        </a:rPr>
                        <a:t>Park, Selangor DE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10,000,000.00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1997</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Pelangi Homes</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907236">
                <a:tc>
                  <a:txBody>
                    <a:bodyPr/>
                    <a:lstStyle/>
                    <a:p>
                      <a:pPr algn="ctr" fontAlgn="ctr"/>
                      <a:r>
                        <a:rPr lang="en-US" sz="1200" u="none" strike="noStrike">
                          <a:effectLst/>
                        </a:rPr>
                        <a:t>40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MY" sz="1200" u="none" strike="noStrike">
                          <a:effectLst/>
                        </a:rPr>
                        <a:t>Internal    &amp;    External    Electrical,    Telefon    &amp;    Street   Lighting</a:t>
                      </a:r>
                      <a:br>
                        <a:rPr lang="en-MY" sz="1200" u="none" strike="noStrike">
                          <a:effectLst/>
                        </a:rPr>
                      </a:br>
                      <a:r>
                        <a:rPr lang="en-MY" sz="1200" u="none" strike="noStrike">
                          <a:effectLst/>
                        </a:rPr>
                        <a:t>Installation   For  200  Unit  D/Storey   Terrace  Factory  At  Bukit</a:t>
                      </a:r>
                      <a:br>
                        <a:rPr lang="en-MY" sz="1200" u="none" strike="noStrike">
                          <a:effectLst/>
                        </a:rPr>
                      </a:br>
                      <a:r>
                        <a:rPr lang="en-MY" sz="1200" u="none" strike="noStrike">
                          <a:effectLst/>
                        </a:rPr>
                        <a:t>Serdang Industrial Park, Selangor DE </a:t>
                      </a:r>
                      <a:endParaRPr lang="en-MY"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20,000,000.00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1997</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err="1">
                          <a:effectLst/>
                        </a:rPr>
                        <a:t>Pelangi</a:t>
                      </a:r>
                      <a:r>
                        <a:rPr lang="en-US" sz="1200" u="none" strike="noStrike" dirty="0">
                          <a:effectLst/>
                        </a:rPr>
                        <a:t> Homes</a:t>
                      </a:r>
                      <a:br>
                        <a:rPr lang="en-US" sz="1200" u="none" strike="noStrike" dirty="0">
                          <a:effectLst/>
                        </a:rPr>
                      </a:br>
                      <a:r>
                        <a:rPr lang="en-US" sz="1200" u="none" strike="noStrike" dirty="0">
                          <a:effectLst/>
                        </a:rPr>
                        <a:t>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bl>
          </a:graphicData>
        </a:graphic>
      </p:graphicFrame>
      <p:sp>
        <p:nvSpPr>
          <p:cNvPr id="6"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Tree>
    <p:extLst>
      <p:ext uri="{BB962C8B-B14F-4D97-AF65-F5344CB8AC3E}">
        <p14:creationId xmlns:p14="http://schemas.microsoft.com/office/powerpoint/2010/main" val="776932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327889" y="1007973"/>
          <a:ext cx="11654203" cy="4318182"/>
        </p:xfrm>
        <a:graphic>
          <a:graphicData uri="http://schemas.openxmlformats.org/drawingml/2006/table">
            <a:tbl>
              <a:tblPr>
                <a:tableStyleId>{5C22544A-7EE6-4342-B048-85BDC9FD1C3A}</a:tableStyleId>
              </a:tblPr>
              <a:tblGrid>
                <a:gridCol w="443126">
                  <a:extLst>
                    <a:ext uri="{9D8B030D-6E8A-4147-A177-3AD203B41FA5}">
                      <a16:colId xmlns:a16="http://schemas.microsoft.com/office/drawing/2014/main" val="20000"/>
                    </a:ext>
                  </a:extLst>
                </a:gridCol>
                <a:gridCol w="1285064">
                  <a:extLst>
                    <a:ext uri="{9D8B030D-6E8A-4147-A177-3AD203B41FA5}">
                      <a16:colId xmlns:a16="http://schemas.microsoft.com/office/drawing/2014/main" val="20001"/>
                    </a:ext>
                  </a:extLst>
                </a:gridCol>
                <a:gridCol w="6646883">
                  <a:extLst>
                    <a:ext uri="{9D8B030D-6E8A-4147-A177-3AD203B41FA5}">
                      <a16:colId xmlns:a16="http://schemas.microsoft.com/office/drawing/2014/main" val="20002"/>
                    </a:ext>
                  </a:extLst>
                </a:gridCol>
                <a:gridCol w="1225981">
                  <a:extLst>
                    <a:ext uri="{9D8B030D-6E8A-4147-A177-3AD203B41FA5}">
                      <a16:colId xmlns:a16="http://schemas.microsoft.com/office/drawing/2014/main" val="20003"/>
                    </a:ext>
                  </a:extLst>
                </a:gridCol>
                <a:gridCol w="1019189">
                  <a:extLst>
                    <a:ext uri="{9D8B030D-6E8A-4147-A177-3AD203B41FA5}">
                      <a16:colId xmlns:a16="http://schemas.microsoft.com/office/drawing/2014/main" val="20004"/>
                    </a:ext>
                  </a:extLst>
                </a:gridCol>
                <a:gridCol w="1033960">
                  <a:extLst>
                    <a:ext uri="{9D8B030D-6E8A-4147-A177-3AD203B41FA5}">
                      <a16:colId xmlns:a16="http://schemas.microsoft.com/office/drawing/2014/main" val="20005"/>
                    </a:ext>
                  </a:extLst>
                </a:gridCol>
              </a:tblGrid>
              <a:tr h="475770">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Types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Name of Project</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 Project Cost(s) - M&amp;E Services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Completion Date </a:t>
                      </a:r>
                      <a:endParaRPr lang="en-US" sz="1200" b="0" i="0" u="none" strike="noStrike" dirty="0">
                        <a:solidFill>
                          <a:srgbClr val="000000"/>
                        </a:solidFill>
                        <a:effectLst/>
                        <a:latin typeface="Calibri" panose="020F0502020204030204" pitchFamily="34" charset="0"/>
                      </a:endParaRPr>
                    </a:p>
                  </a:txBody>
                  <a:tcPr marL="4033" marR="4033" marT="4033" marB="0" anchor="ctr"/>
                </a:tc>
                <a:tc>
                  <a:txBody>
                    <a:bodyPr/>
                    <a:lstStyle/>
                    <a:p>
                      <a:pPr algn="ctr" fontAlgn="ctr"/>
                      <a:r>
                        <a:rPr lang="en-US" sz="1200" u="none" strike="noStrike" dirty="0">
                          <a:effectLst/>
                        </a:rPr>
                        <a:t>Client </a:t>
                      </a:r>
                      <a:endParaRPr lang="en-US" sz="1200" b="0" i="0" u="none" strike="noStrike" dirty="0">
                        <a:solidFill>
                          <a:srgbClr val="000000"/>
                        </a:solidFill>
                        <a:effectLst/>
                        <a:latin typeface="Calibri" panose="020F0502020204030204" pitchFamily="34" charset="0"/>
                      </a:endParaRPr>
                    </a:p>
                  </a:txBody>
                  <a:tcPr marL="4033" marR="4033" marT="4033" marB="0" anchor="ctr"/>
                </a:tc>
                <a:extLst>
                  <a:ext uri="{0D108BD9-81ED-4DB2-BD59-A6C34878D82A}">
                    <a16:rowId xmlns:a16="http://schemas.microsoft.com/office/drawing/2014/main" val="10000"/>
                  </a:ext>
                </a:extLst>
              </a:tr>
              <a:tr h="1067337">
                <a:tc>
                  <a:txBody>
                    <a:bodyPr/>
                    <a:lstStyle/>
                    <a:p>
                      <a:pPr algn="ctr" fontAlgn="ctr"/>
                      <a:r>
                        <a:rPr lang="en-US" sz="1200" u="none" strike="noStrike" dirty="0">
                          <a:effectLst/>
                        </a:rPr>
                        <a:t>37</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dirty="0">
                          <a:effectLst/>
                        </a:rPr>
                        <a:t>External  High  Tension  11KV  &amp;  Low  Voltage  Elec.  Distribution</a:t>
                      </a:r>
                      <a:br>
                        <a:rPr lang="en-US" sz="1200" u="none" strike="noStrike" dirty="0">
                          <a:effectLst/>
                        </a:rPr>
                      </a:br>
                      <a:r>
                        <a:rPr lang="en-US" sz="1200" u="none" strike="noStrike" dirty="0">
                          <a:effectLst/>
                        </a:rPr>
                        <a:t>System For Pembangunan </a:t>
                      </a:r>
                      <a:r>
                        <a:rPr lang="en-US" sz="1200" u="none" strike="noStrike" dirty="0" err="1">
                          <a:effectLst/>
                        </a:rPr>
                        <a:t>Perumahan</a:t>
                      </a:r>
                      <a:r>
                        <a:rPr lang="en-US" sz="1200" u="none" strike="noStrike" dirty="0">
                          <a:effectLst/>
                        </a:rPr>
                        <a:t> &amp; </a:t>
                      </a:r>
                      <a:r>
                        <a:rPr lang="en-US" sz="1200" u="none" strike="noStrike" dirty="0" err="1">
                          <a:effectLst/>
                        </a:rPr>
                        <a:t>Komersial</a:t>
                      </a:r>
                      <a:r>
                        <a:rPr lang="en-US" sz="1200" u="none" strike="noStrike" dirty="0">
                          <a:effectLst/>
                        </a:rPr>
                        <a:t> Di </a:t>
                      </a:r>
                      <a:r>
                        <a:rPr lang="en-US" sz="1200" u="none" strike="noStrike" dirty="0" err="1">
                          <a:effectLst/>
                        </a:rPr>
                        <a:t>Atas</a:t>
                      </a:r>
                      <a:r>
                        <a:rPr lang="en-US" sz="1200" u="none" strike="noStrike" dirty="0">
                          <a:effectLst/>
                        </a:rPr>
                        <a:t> Tanah </a:t>
                      </a:r>
                      <a:r>
                        <a:rPr lang="en-US" sz="1200" u="none" strike="noStrike" dirty="0" err="1">
                          <a:effectLst/>
                        </a:rPr>
                        <a:t>Kerajaan</a:t>
                      </a:r>
                      <a:r>
                        <a:rPr lang="en-US" sz="1200" u="none" strike="noStrike" dirty="0">
                          <a:effectLst/>
                        </a:rPr>
                        <a:t>  &amp;  </a:t>
                      </a:r>
                      <a:r>
                        <a:rPr lang="en-US" sz="1200" u="none" strike="noStrike" dirty="0" err="1">
                          <a:effectLst/>
                        </a:rPr>
                        <a:t>Kemersil</a:t>
                      </a:r>
                      <a:r>
                        <a:rPr lang="en-US" sz="1200" u="none" strike="noStrike" dirty="0">
                          <a:effectLst/>
                        </a:rPr>
                        <a:t>  Di  </a:t>
                      </a:r>
                      <a:r>
                        <a:rPr lang="en-US" sz="1200" u="none" strike="noStrike" dirty="0" err="1">
                          <a:effectLst/>
                        </a:rPr>
                        <a:t>Atas</a:t>
                      </a:r>
                      <a:r>
                        <a:rPr lang="en-US" sz="1200" u="none" strike="noStrike" dirty="0">
                          <a:effectLst/>
                        </a:rPr>
                        <a:t>  Tanah  </a:t>
                      </a:r>
                      <a:r>
                        <a:rPr lang="en-US" sz="1200" u="none" strike="noStrike" dirty="0" err="1">
                          <a:effectLst/>
                        </a:rPr>
                        <a:t>Kerajaan</a:t>
                      </a:r>
                      <a:r>
                        <a:rPr lang="en-US" sz="1200" u="none" strike="noStrike" dirty="0">
                          <a:effectLst/>
                        </a:rPr>
                        <a:t>  Lot  8368‐8370, </a:t>
                      </a:r>
                      <a:r>
                        <a:rPr lang="en-US" sz="1200" u="none" strike="noStrike" dirty="0" err="1">
                          <a:effectLst/>
                        </a:rPr>
                        <a:t>Seluas</a:t>
                      </a:r>
                      <a:r>
                        <a:rPr lang="en-US" sz="1200" u="none" strike="noStrike" dirty="0">
                          <a:effectLst/>
                        </a:rPr>
                        <a:t> 20 </a:t>
                      </a:r>
                      <a:r>
                        <a:rPr lang="en-US" sz="1200" u="none" strike="noStrike" dirty="0" err="1">
                          <a:effectLst/>
                        </a:rPr>
                        <a:t>Ekar</a:t>
                      </a:r>
                      <a:r>
                        <a:rPr lang="en-US" sz="1200" u="none" strike="noStrike" dirty="0">
                          <a:effectLst/>
                        </a:rPr>
                        <a:t>, Mk &amp; Daerah </a:t>
                      </a:r>
                      <a:r>
                        <a:rPr lang="en-US" sz="1200" u="none" strike="noStrike" dirty="0" err="1">
                          <a:effectLst/>
                        </a:rPr>
                        <a:t>Petaling</a:t>
                      </a:r>
                      <a:r>
                        <a:rPr lang="en-US" sz="1200" u="none" strike="noStrike" dirty="0">
                          <a:effectLst/>
                        </a:rPr>
                        <a:t>, Selangor DE </a:t>
                      </a:r>
                      <a:r>
                        <a:rPr lang="en-US" sz="1200" u="none" strike="noStrike" dirty="0" err="1">
                          <a:effectLst/>
                        </a:rPr>
                        <a:t>Utk</a:t>
                      </a:r>
                      <a:r>
                        <a:rPr lang="en-US" sz="1200" u="none" strike="noStrike" dirty="0">
                          <a:effectLst/>
                        </a:rPr>
                        <a:t> </a:t>
                      </a:r>
                      <a:r>
                        <a:rPr lang="en-US" sz="1200" u="none" strike="noStrike" dirty="0" err="1">
                          <a:effectLst/>
                        </a:rPr>
                        <a:t>Cergas</a:t>
                      </a:r>
                      <a:r>
                        <a:rPr lang="en-US" sz="1200" u="none" strike="noStrike" dirty="0">
                          <a:effectLst/>
                        </a:rPr>
                        <a:t> </a:t>
                      </a:r>
                      <a:r>
                        <a:rPr lang="en-US" sz="1200" u="none" strike="noStrike" dirty="0" err="1">
                          <a:effectLst/>
                        </a:rPr>
                        <a:t>Asal</a:t>
                      </a:r>
                      <a:r>
                        <a:rPr lang="en-US" sz="1200" u="none" strike="noStrike" dirty="0">
                          <a:effectLst/>
                        </a:rPr>
                        <a:t> 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        1,000,000.00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1998</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200" u="none" strike="noStrike">
                          <a:effectLst/>
                        </a:rPr>
                        <a:t>Cergas Asal (M) Sdn Bhd </a:t>
                      </a:r>
                      <a:endParaRPr lang="es-E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853869">
                <a:tc>
                  <a:txBody>
                    <a:bodyPr/>
                    <a:lstStyle/>
                    <a:p>
                      <a:pPr algn="ctr" fontAlgn="ctr"/>
                      <a:r>
                        <a:rPr lang="en-US" sz="1200" u="none" strike="noStrike">
                          <a:effectLst/>
                        </a:rPr>
                        <a:t>38</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External  High  Tension  11KV  &amp;  Low  Voltage  Elec.  Distribution</a:t>
                      </a:r>
                      <a:br>
                        <a:rPr lang="en-US" sz="1200" u="none" strike="noStrike">
                          <a:effectLst/>
                        </a:rPr>
                      </a:br>
                      <a:r>
                        <a:rPr lang="en-US" sz="1200" u="none" strike="noStrike">
                          <a:effectLst/>
                        </a:rPr>
                        <a:t>System For Pembangunan Perumahan &amp; Komersial Di Lot 8376 ‐</a:t>
                      </a:r>
                      <a:br>
                        <a:rPr lang="en-US" sz="1200" u="none" strike="noStrike">
                          <a:effectLst/>
                        </a:rPr>
                      </a:br>
                      <a:r>
                        <a:rPr lang="en-US" sz="1200" u="none" strike="noStrike">
                          <a:effectLst/>
                        </a:rPr>
                        <a:t>8378  &amp;  Lot  8390  ‐  8393,  Seluas  18,  139  Ekar,  Mk  &amp;  Daerah</a:t>
                      </a:r>
                      <a:br>
                        <a:rPr lang="en-US" sz="1200" u="none" strike="noStrike">
                          <a:effectLst/>
                        </a:rPr>
                      </a:br>
                      <a:r>
                        <a:rPr lang="en-US" sz="1200" u="none" strike="noStrike">
                          <a:effectLst/>
                        </a:rPr>
                        <a:t>Petaling, Selangor DE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        2,000,000.00 </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1998</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Angsana Abadi</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013970">
                <a:tc>
                  <a:txBody>
                    <a:bodyPr/>
                    <a:lstStyle/>
                    <a:p>
                      <a:pPr algn="ctr" fontAlgn="ctr"/>
                      <a:r>
                        <a:rPr lang="en-US" sz="1200" u="none" strike="noStrike">
                          <a:effectLst/>
                        </a:rPr>
                        <a:t>39</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200" u="none" strike="noStrike">
                          <a:effectLst/>
                        </a:rPr>
                        <a:t>Internal  &amp; External  Electrical,  Telefon  &amp; Street Lighting  Di 407</a:t>
                      </a:r>
                      <a:br>
                        <a:rPr lang="en-US" sz="1200" u="none" strike="noStrike">
                          <a:effectLst/>
                        </a:rPr>
                      </a:br>
                      <a:r>
                        <a:rPr lang="en-US" sz="1200" u="none" strike="noStrike">
                          <a:effectLst/>
                        </a:rPr>
                        <a:t>Unit Of 1 1/2 Storey Terrace Factory Di Bukit Serdang Industrial</a:t>
                      </a:r>
                      <a:br>
                        <a:rPr lang="en-US" sz="1200" u="none" strike="noStrike">
                          <a:effectLst/>
                        </a:rPr>
                      </a:br>
                      <a:r>
                        <a:rPr lang="en-US" sz="1200" u="none" strike="noStrike">
                          <a:effectLst/>
                        </a:rPr>
                        <a:t>Park, Selangor DE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10,000,000.00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1997</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Pelangi Homes</a:t>
                      </a:r>
                      <a:br>
                        <a:rPr lang="en-US" sz="1200" u="none" strike="noStrike">
                          <a:effectLst/>
                        </a:rPr>
                      </a:br>
                      <a:r>
                        <a:rPr lang="en-US" sz="1200" u="none" strike="noStrike">
                          <a:effectLst/>
                        </a:rPr>
                        <a:t>Sdn. Bhd.</a:t>
                      </a:r>
                      <a:br>
                        <a:rPr lang="en-US" sz="1200" u="none" strike="noStrike">
                          <a:effectLst/>
                        </a:rPr>
                      </a:b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907236">
                <a:tc>
                  <a:txBody>
                    <a:bodyPr/>
                    <a:lstStyle/>
                    <a:p>
                      <a:pPr algn="ctr" fontAlgn="ctr"/>
                      <a:r>
                        <a:rPr lang="en-US" sz="1200" u="none" strike="noStrike">
                          <a:effectLst/>
                        </a:rPr>
                        <a:t>40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Conventional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MY" sz="1200" u="none" strike="noStrike">
                          <a:effectLst/>
                        </a:rPr>
                        <a:t>Internal    &amp;    External    Electrical,    Telefon    &amp;    Street   Lighting</a:t>
                      </a:r>
                      <a:br>
                        <a:rPr lang="en-MY" sz="1200" u="none" strike="noStrike">
                          <a:effectLst/>
                        </a:rPr>
                      </a:br>
                      <a:r>
                        <a:rPr lang="en-MY" sz="1200" u="none" strike="noStrike">
                          <a:effectLst/>
                        </a:rPr>
                        <a:t>Installation   For  200  Unit  D/Storey   Terrace  Factory  At  Bukit</a:t>
                      </a:r>
                      <a:br>
                        <a:rPr lang="en-MY" sz="1200" u="none" strike="noStrike">
                          <a:effectLst/>
                        </a:rPr>
                      </a:br>
                      <a:r>
                        <a:rPr lang="en-MY" sz="1200" u="none" strike="noStrike">
                          <a:effectLst/>
                        </a:rPr>
                        <a:t>Serdang Industrial Park, Selangor DE </a:t>
                      </a:r>
                      <a:endParaRPr lang="en-MY"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      20,000,000.00 </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1997</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err="1">
                          <a:effectLst/>
                        </a:rPr>
                        <a:t>Pelangi</a:t>
                      </a:r>
                      <a:r>
                        <a:rPr lang="en-US" sz="1200" u="none" strike="noStrike" dirty="0">
                          <a:effectLst/>
                        </a:rPr>
                        <a:t> Homes</a:t>
                      </a:r>
                      <a:br>
                        <a:rPr lang="en-US" sz="1200" u="none" strike="noStrike" dirty="0">
                          <a:effectLst/>
                        </a:rPr>
                      </a:br>
                      <a:r>
                        <a:rPr lang="en-US" sz="1200" u="none" strike="noStrike" dirty="0">
                          <a:effectLst/>
                        </a:rPr>
                        <a:t>Sdn. Bhd.</a:t>
                      </a:r>
                      <a:br>
                        <a:rPr lang="en-US" sz="1200" u="none" strike="noStrike" dirty="0">
                          <a:effectLst/>
                        </a:rPr>
                      </a:br>
                      <a:endParaRPr lang="en-US"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bl>
          </a:graphicData>
        </a:graphic>
      </p:graphicFrame>
      <p:sp>
        <p:nvSpPr>
          <p:cNvPr id="6" name="Title 1"/>
          <p:cNvSpPr txBox="1">
            <a:spLocks/>
          </p:cNvSpPr>
          <p:nvPr/>
        </p:nvSpPr>
        <p:spPr>
          <a:xfrm>
            <a:off x="284759" y="0"/>
            <a:ext cx="5915025" cy="873031"/>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Completed Projects </a:t>
            </a:r>
          </a:p>
        </p:txBody>
      </p:sp>
    </p:spTree>
    <p:extLst>
      <p:ext uri="{BB962C8B-B14F-4D97-AF65-F5344CB8AC3E}">
        <p14:creationId xmlns:p14="http://schemas.microsoft.com/office/powerpoint/2010/main" val="3986091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989087935"/>
              </p:ext>
            </p:extLst>
          </p:nvPr>
        </p:nvGraphicFramePr>
        <p:xfrm>
          <a:off x="375761" y="873031"/>
          <a:ext cx="11657018" cy="3478620"/>
        </p:xfrm>
        <a:graphic>
          <a:graphicData uri="http://schemas.openxmlformats.org/drawingml/2006/table">
            <a:tbl>
              <a:tblPr>
                <a:tableStyleId>{5C22544A-7EE6-4342-B048-85BDC9FD1C3A}</a:tableStyleId>
              </a:tblPr>
              <a:tblGrid>
                <a:gridCol w="454170">
                  <a:extLst>
                    <a:ext uri="{9D8B030D-6E8A-4147-A177-3AD203B41FA5}">
                      <a16:colId xmlns:a16="http://schemas.microsoft.com/office/drawing/2014/main" val="20000"/>
                    </a:ext>
                  </a:extLst>
                </a:gridCol>
                <a:gridCol w="1029448">
                  <a:extLst>
                    <a:ext uri="{9D8B030D-6E8A-4147-A177-3AD203B41FA5}">
                      <a16:colId xmlns:a16="http://schemas.microsoft.com/office/drawing/2014/main" val="20001"/>
                    </a:ext>
                  </a:extLst>
                </a:gridCol>
                <a:gridCol w="6812546">
                  <a:extLst>
                    <a:ext uri="{9D8B030D-6E8A-4147-A177-3AD203B41FA5}">
                      <a16:colId xmlns:a16="http://schemas.microsoft.com/office/drawing/2014/main" val="20002"/>
                    </a:ext>
                  </a:extLst>
                </a:gridCol>
                <a:gridCol w="1256536">
                  <a:extLst>
                    <a:ext uri="{9D8B030D-6E8A-4147-A177-3AD203B41FA5}">
                      <a16:colId xmlns:a16="http://schemas.microsoft.com/office/drawing/2014/main" val="20003"/>
                    </a:ext>
                  </a:extLst>
                </a:gridCol>
                <a:gridCol w="1044591">
                  <a:extLst>
                    <a:ext uri="{9D8B030D-6E8A-4147-A177-3AD203B41FA5}">
                      <a16:colId xmlns:a16="http://schemas.microsoft.com/office/drawing/2014/main" val="20004"/>
                    </a:ext>
                  </a:extLst>
                </a:gridCol>
                <a:gridCol w="1059727">
                  <a:extLst>
                    <a:ext uri="{9D8B030D-6E8A-4147-A177-3AD203B41FA5}">
                      <a16:colId xmlns:a16="http://schemas.microsoft.com/office/drawing/2014/main" val="20005"/>
                    </a:ext>
                  </a:extLst>
                </a:gridCol>
              </a:tblGrid>
              <a:tr h="122626">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Types of Project</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Name of Project</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 Project Cost(s) - M&amp;E Services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Completion Date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Client </a:t>
                      </a:r>
                      <a:endParaRPr lang="en-US" sz="1200" b="0" i="0" u="none" strike="noStrike">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0"/>
                  </a:ext>
                </a:extLst>
              </a:tr>
              <a:tr h="301849">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a:effectLst/>
                        </a:rPr>
                        <a:t>Turnkey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a:effectLst/>
                        </a:rPr>
                        <a:t>Cadangan Pembangunan Perdagangan Bercampur Yang Mengandungi :</a:t>
                      </a:r>
                      <a:br>
                        <a:rPr lang="en-US" sz="1200" u="none" strike="noStrike">
                          <a:effectLst/>
                        </a:rPr>
                      </a:br>
                      <a:r>
                        <a:rPr lang="en-US" sz="1200" u="none" strike="noStrike">
                          <a:effectLst/>
                        </a:rPr>
                        <a:t>a) 1 Blok Hotel - 11 tingkat (186 Bilik)</a:t>
                      </a:r>
                      <a:br>
                        <a:rPr lang="en-US" sz="1200" u="none" strike="noStrike">
                          <a:effectLst/>
                        </a:rPr>
                      </a:br>
                      <a:r>
                        <a:rPr lang="en-US" sz="1200" u="none" strike="noStrike">
                          <a:effectLst/>
                        </a:rPr>
                        <a:t>b) 1 Blok Pangsapuri Perkhidmatan 17 Tingkat - Blok A (192 Unit)</a:t>
                      </a:r>
                      <a:br>
                        <a:rPr lang="en-US" sz="1200" u="none" strike="noStrike">
                          <a:effectLst/>
                        </a:rPr>
                      </a:br>
                      <a:r>
                        <a:rPr lang="en-US" sz="1200" u="none" strike="noStrike">
                          <a:effectLst/>
                        </a:rPr>
                        <a:t>c) 1 Blok Pangsapuri Perkhidmatan 19 Tingkat - Blok B (251 unit)</a:t>
                      </a:r>
                      <a:br>
                        <a:rPr lang="en-US" sz="1200" u="none" strike="noStrike">
                          <a:effectLst/>
                        </a:rPr>
                      </a:br>
                      <a:r>
                        <a:rPr lang="en-US" sz="1200" u="none" strike="noStrike">
                          <a:effectLst/>
                        </a:rPr>
                        <a:t>d) 1 Blok Pangsapuri Perkhidmatan 14 Tingkat - Blok C (167 unit)</a:t>
                      </a:r>
                      <a:br>
                        <a:rPr lang="en-US" sz="1200" u="none" strike="noStrike">
                          <a:effectLst/>
                        </a:rPr>
                      </a:br>
                      <a:r>
                        <a:rPr lang="en-US" sz="1200" u="none" strike="noStrike">
                          <a:effectLst/>
                        </a:rPr>
                        <a:t>e) 4 Tingkat Podium Tempat Letak Kereta Bawah Tanah (Semi Basemen)</a:t>
                      </a:r>
                      <a:br>
                        <a:rPr lang="en-US" sz="1200" u="none" strike="noStrike">
                          <a:effectLst/>
                        </a:rPr>
                      </a:br>
                      <a:r>
                        <a:rPr lang="en-US" sz="1200" u="none" strike="noStrike">
                          <a:effectLst/>
                        </a:rPr>
                        <a:t>di atas Lot 1844, Mukim Bentong, Daerah Bentong, Pahang Darul Makmur untuk </a:t>
                      </a:r>
                      <a:br>
                        <a:rPr lang="en-US" sz="1200" u="none" strike="noStrike">
                          <a:effectLst/>
                        </a:rPr>
                      </a:br>
                      <a:r>
                        <a:rPr lang="en-US" sz="1200" u="none" strike="noStrike">
                          <a:effectLst/>
                        </a:rPr>
                        <a:t>Tetuan Triple Equity Sdn Bhd</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      32,000,000.00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2021</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MITC Engineering Sdn Bhd </a:t>
                      </a:r>
                      <a:endParaRPr lang="en-US" sz="1200" b="0" i="0" u="none" strike="noStrike">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1"/>
                  </a:ext>
                </a:extLst>
              </a:tr>
              <a:tr h="366307">
                <a:tc>
                  <a:txBody>
                    <a:bodyPr/>
                    <a:lstStyle/>
                    <a:p>
                      <a:pPr algn="ctr" fontAlgn="ct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MEMBINA SEBUAH SERVICED APARTMENT 27 TINGKAT YANG MENGANDUNGI : - </a:t>
                      </a:r>
                    </a:p>
                    <a:p>
                      <a:pPr marL="228600" indent="-228600" algn="l" fontAlgn="ctr">
                        <a:buAutoNum type="alphaUcParenR"/>
                      </a:pPr>
                      <a:r>
                        <a:rPr lang="en-US" sz="1200" b="0" i="0" u="none" strike="noStrike" dirty="0">
                          <a:solidFill>
                            <a:srgbClr val="000000"/>
                          </a:solidFill>
                          <a:effectLst/>
                          <a:latin typeface="Calibri" panose="020F0502020204030204" pitchFamily="34" charset="0"/>
                        </a:rPr>
                        <a:t>124 UNIT SERVICED APARTMENT (TYPE A HINGGA H) 25 TINGKAT </a:t>
                      </a:r>
                    </a:p>
                    <a:p>
                      <a:pPr marL="228600" indent="-228600" algn="l" fontAlgn="ctr">
                        <a:buAutoNum type="alphaUcParenR"/>
                      </a:pPr>
                      <a:r>
                        <a:rPr lang="en-US" sz="1200" b="0" i="0" u="none" strike="noStrike" dirty="0">
                          <a:solidFill>
                            <a:srgbClr val="000000"/>
                          </a:solidFill>
                          <a:effectLst/>
                          <a:latin typeface="Calibri" panose="020F0502020204030204" pitchFamily="34" charset="0"/>
                        </a:rPr>
                        <a:t>TINGKAT BAWAH TEMPAT LETAK KERETA</a:t>
                      </a:r>
                    </a:p>
                    <a:p>
                      <a:pPr marL="228600" indent="-228600" algn="l" fontAlgn="ctr">
                        <a:buAutoNum type="alphaUcParenR"/>
                      </a:pPr>
                      <a:r>
                        <a:rPr lang="en-US" sz="1200" b="0" i="0" u="none" strike="noStrike" dirty="0">
                          <a:solidFill>
                            <a:srgbClr val="000000"/>
                          </a:solidFill>
                          <a:effectLst/>
                          <a:latin typeface="Calibri" panose="020F0502020204030204" pitchFamily="34" charset="0"/>
                        </a:rPr>
                        <a:t>1 TINGKAT BASEMENT TEMPAT LETAK KERETA </a:t>
                      </a:r>
                    </a:p>
                    <a:p>
                      <a:pPr marL="228600" indent="-228600" algn="l" fontAlgn="ctr">
                        <a:buAutoNum type="alphaUcParenR"/>
                      </a:pPr>
                      <a:r>
                        <a:rPr lang="en-US" sz="1200" b="0" i="0" u="none" strike="noStrike" dirty="0">
                          <a:solidFill>
                            <a:srgbClr val="000000"/>
                          </a:solidFill>
                          <a:effectLst/>
                          <a:latin typeface="Calibri" panose="020F0502020204030204" pitchFamily="34" charset="0"/>
                        </a:rPr>
                        <a:t>1 UNIT GYM DAN 1 UNIT BILIK SERBAGUNA DI TINGKAT 26</a:t>
                      </a:r>
                    </a:p>
                    <a:p>
                      <a:pPr marL="228600" indent="-228600" algn="l" fontAlgn="ctr">
                        <a:buAutoNum type="alphaUcParenR"/>
                      </a:pPr>
                      <a:r>
                        <a:rPr lang="en-US" sz="1200" b="0" i="0" u="none" strike="noStrike" dirty="0">
                          <a:solidFill>
                            <a:srgbClr val="000000"/>
                          </a:solidFill>
                          <a:effectLst/>
                          <a:latin typeface="Calibri" panose="020F0502020204030204" pitchFamily="34" charset="0"/>
                        </a:rPr>
                        <a:t>1 UNIT KOLAM RENANG DAN 1 UNIT JACUZZI DI TINGKAT 27</a:t>
                      </a:r>
                    </a:p>
                    <a:p>
                      <a:pPr marL="228600" indent="-228600" algn="l" fontAlgn="ctr">
                        <a:buAutoNum type="alphaUcParenR"/>
                      </a:pPr>
                      <a:r>
                        <a:rPr lang="en-US" sz="1200" b="0" i="0" u="none" strike="noStrike" dirty="0">
                          <a:solidFill>
                            <a:srgbClr val="000000"/>
                          </a:solidFill>
                          <a:effectLst/>
                          <a:latin typeface="Calibri" panose="020F0502020204030204" pitchFamily="34" charset="0"/>
                        </a:rPr>
                        <a:t>1 UNIT JACUZZI DI RUANG SKY DECK </a:t>
                      </a:r>
                    </a:p>
                    <a:p>
                      <a:pPr marL="0" indent="0" algn="l" fontAlgn="ctr">
                        <a:buNone/>
                      </a:pPr>
                      <a:r>
                        <a:rPr lang="en-US" sz="1200" b="0" i="0" u="none" strike="noStrike" dirty="0">
                          <a:solidFill>
                            <a:srgbClr val="000000"/>
                          </a:solidFill>
                          <a:effectLst/>
                          <a:latin typeface="Calibri" panose="020F0502020204030204" pitchFamily="34" charset="0"/>
                        </a:rPr>
                        <a:t>DI ATAS LOT 9778N, BANDARD IPOH, DAERAH KINTA, PERAK DARUL RIDZUAN, UNTUK TETUAN FUZE DEVELOPMENT ZK SDN BHD </a:t>
                      </a:r>
                    </a:p>
                  </a:txBody>
                  <a:tcPr marL="1300" marR="1300" marT="1300" marB="0" anchor="ctr"/>
                </a:tc>
                <a:tc>
                  <a:txBody>
                    <a:bodyPr/>
                    <a:lstStyle/>
                    <a:p>
                      <a:pPr algn="ctr" fontAlgn="ctr"/>
                      <a:r>
                        <a:rPr lang="en-US" sz="1200" u="none" strike="noStrike" dirty="0">
                          <a:effectLst/>
                        </a:rPr>
                        <a:t>7,500,000.00</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2023</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Fuze Development ZK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2"/>
                  </a:ext>
                </a:extLst>
              </a:tr>
            </a:tbl>
          </a:graphicData>
        </a:graphic>
      </p:graphicFrame>
      <p:sp>
        <p:nvSpPr>
          <p:cNvPr id="8" name="Title 1"/>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spTree>
    <p:extLst>
      <p:ext uri="{BB962C8B-B14F-4D97-AF65-F5344CB8AC3E}">
        <p14:creationId xmlns:p14="http://schemas.microsoft.com/office/powerpoint/2010/main" val="3353855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0511701" y="6211766"/>
            <a:ext cx="1532367" cy="496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4081625774"/>
              </p:ext>
            </p:extLst>
          </p:nvPr>
        </p:nvGraphicFramePr>
        <p:xfrm>
          <a:off x="387050" y="873031"/>
          <a:ext cx="11657018" cy="3976745"/>
        </p:xfrm>
        <a:graphic>
          <a:graphicData uri="http://schemas.openxmlformats.org/drawingml/2006/table">
            <a:tbl>
              <a:tblPr>
                <a:tableStyleId>{5C22544A-7EE6-4342-B048-85BDC9FD1C3A}</a:tableStyleId>
              </a:tblPr>
              <a:tblGrid>
                <a:gridCol w="454170">
                  <a:extLst>
                    <a:ext uri="{9D8B030D-6E8A-4147-A177-3AD203B41FA5}">
                      <a16:colId xmlns:a16="http://schemas.microsoft.com/office/drawing/2014/main" val="20000"/>
                    </a:ext>
                  </a:extLst>
                </a:gridCol>
                <a:gridCol w="1029448">
                  <a:extLst>
                    <a:ext uri="{9D8B030D-6E8A-4147-A177-3AD203B41FA5}">
                      <a16:colId xmlns:a16="http://schemas.microsoft.com/office/drawing/2014/main" val="20001"/>
                    </a:ext>
                  </a:extLst>
                </a:gridCol>
                <a:gridCol w="6812546">
                  <a:extLst>
                    <a:ext uri="{9D8B030D-6E8A-4147-A177-3AD203B41FA5}">
                      <a16:colId xmlns:a16="http://schemas.microsoft.com/office/drawing/2014/main" val="20002"/>
                    </a:ext>
                  </a:extLst>
                </a:gridCol>
                <a:gridCol w="1256536">
                  <a:extLst>
                    <a:ext uri="{9D8B030D-6E8A-4147-A177-3AD203B41FA5}">
                      <a16:colId xmlns:a16="http://schemas.microsoft.com/office/drawing/2014/main" val="20003"/>
                    </a:ext>
                  </a:extLst>
                </a:gridCol>
                <a:gridCol w="1044591">
                  <a:extLst>
                    <a:ext uri="{9D8B030D-6E8A-4147-A177-3AD203B41FA5}">
                      <a16:colId xmlns:a16="http://schemas.microsoft.com/office/drawing/2014/main" val="20004"/>
                    </a:ext>
                  </a:extLst>
                </a:gridCol>
                <a:gridCol w="1059727">
                  <a:extLst>
                    <a:ext uri="{9D8B030D-6E8A-4147-A177-3AD203B41FA5}">
                      <a16:colId xmlns:a16="http://schemas.microsoft.com/office/drawing/2014/main" val="20005"/>
                    </a:ext>
                  </a:extLst>
                </a:gridCol>
              </a:tblGrid>
              <a:tr h="122626">
                <a:tc>
                  <a:txBody>
                    <a:bodyPr/>
                    <a:lstStyle/>
                    <a:p>
                      <a:pPr algn="ctr" fontAlgn="ctr"/>
                      <a:r>
                        <a:rPr lang="en-US" sz="1200" u="none" strike="noStrike" dirty="0">
                          <a:effectLst/>
                        </a:rPr>
                        <a:t>No.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Types of Project</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Name of Project</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 Project Cost(s) - M&amp;E Services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Completion Date </a:t>
                      </a:r>
                      <a:endParaRPr lang="en-US" sz="1200" b="0" i="0" u="none" strike="noStrike">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a:effectLst/>
                        </a:rPr>
                        <a:t>Client </a:t>
                      </a:r>
                      <a:endParaRPr lang="en-US" sz="1200" b="0" i="0" u="none" strike="noStrike">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0"/>
                  </a:ext>
                </a:extLst>
              </a:tr>
              <a:tr h="682305">
                <a:tc>
                  <a:txBody>
                    <a:bodyPr/>
                    <a:lstStyle/>
                    <a:p>
                      <a:pPr algn="ctr" fontAlgn="ctr"/>
                      <a:r>
                        <a:rPr lang="en-US" sz="1200" u="none" strike="noStrike" dirty="0">
                          <a:effectLst/>
                        </a:rPr>
                        <a:t>13</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PEMBANGUNAN PERNIAGAAN 26</a:t>
                      </a:r>
                      <a:br>
                        <a:rPr lang="en-US" sz="1200" u="none" strike="noStrike" dirty="0">
                          <a:effectLst/>
                        </a:rPr>
                      </a:br>
                      <a:r>
                        <a:rPr lang="en-US" sz="1200" u="none" strike="noStrike" dirty="0">
                          <a:effectLst/>
                        </a:rPr>
                        <a:t>BLOK YANG MENGANDUNGI:- </a:t>
                      </a:r>
                      <a:br>
                        <a:rPr lang="en-US" sz="1200" u="none" strike="noStrike" dirty="0">
                          <a:effectLst/>
                        </a:rPr>
                      </a:br>
                      <a:r>
                        <a:rPr lang="en-US" sz="1200" u="none" strike="noStrike" dirty="0">
                          <a:effectLst/>
                        </a:rPr>
                        <a:t>FASA I:(SOUTH ISLAND)I) 5 BLOK BANGUNAN 1 TINGKAT 57 UNIT KEDAI RUANG LEGAR BESERTA KEMUDAHAN AWAM. </a:t>
                      </a:r>
                      <a:br>
                        <a:rPr lang="en-US" sz="1200" u="none" strike="noStrike" dirty="0">
                          <a:effectLst/>
                        </a:rPr>
                      </a:br>
                      <a:br>
                        <a:rPr lang="en-US" sz="1200" u="none" strike="noStrike" dirty="0">
                          <a:effectLst/>
                        </a:rPr>
                      </a:br>
                      <a:r>
                        <a:rPr lang="en-US" sz="1200" u="none" strike="noStrike" dirty="0">
                          <a:effectLst/>
                        </a:rPr>
                        <a:t>2) 1 BLOK BANGUNAN 2 TINGKAT YANG MENGANDUNGI: 8 UNIT KEDAI 1 TINGKAT, 1 UNIT RUANG PEJABAT, 1 UNIT BILIK </a:t>
                      </a:r>
                      <a:r>
                        <a:rPr lang="en-US" sz="1200" u="none" strike="noStrike" dirty="0" err="1">
                          <a:effectLst/>
                        </a:rPr>
                        <a:t>PENGAWAL,z</a:t>
                      </a:r>
                      <a:r>
                        <a:rPr lang="en-US" sz="1200" u="none" strike="noStrike" dirty="0">
                          <a:effectLst/>
                        </a:rPr>
                        <a:t> UNIT BILIK SAMPAH,2 UNIT SURAU 1 UNIT P/E.</a:t>
                      </a:r>
                      <a:br>
                        <a:rPr lang="en-US" sz="1200" u="none" strike="noStrike" dirty="0">
                          <a:effectLst/>
                        </a:rPr>
                      </a:br>
                      <a:br>
                        <a:rPr lang="en-US" sz="1200" u="none" strike="noStrike" dirty="0">
                          <a:effectLst/>
                        </a:rPr>
                      </a:br>
                      <a:r>
                        <a:rPr lang="en-US" sz="1200" u="none" strike="noStrike" dirty="0">
                          <a:effectLst/>
                        </a:rPr>
                        <a:t>FASA 2:NORTH ISLAND &amp; SUNSET BOULEVARD: 15 BLOK BANGUNAN 1</a:t>
                      </a:r>
                      <a:br>
                        <a:rPr lang="en-US" sz="1200" u="none" strike="noStrike" dirty="0">
                          <a:effectLst/>
                        </a:rPr>
                      </a:br>
                      <a:r>
                        <a:rPr lang="en-US" sz="1200" u="none" strike="noStrike" dirty="0">
                          <a:effectLst/>
                        </a:rPr>
                        <a:t>TINGKAT 94 UNIT KEDAI, 1 UNIT RUANG LEGAR BESERTA KEMUDAHAN</a:t>
                      </a:r>
                      <a:br>
                        <a:rPr lang="en-US" sz="1200" u="none" strike="noStrike" dirty="0">
                          <a:effectLst/>
                        </a:rPr>
                      </a:br>
                      <a:r>
                        <a:rPr lang="en-US" sz="1200" u="none" strike="noStrike" dirty="0">
                          <a:effectLst/>
                        </a:rPr>
                        <a:t>AWAM. </a:t>
                      </a:r>
                      <a:br>
                        <a:rPr lang="en-US" sz="1200" u="none" strike="noStrike" dirty="0">
                          <a:effectLst/>
                        </a:rPr>
                      </a:br>
                      <a:r>
                        <a:rPr lang="en-US" sz="1200" u="none" strike="noStrike" dirty="0">
                          <a:effectLst/>
                        </a:rPr>
                        <a:t>1 BLOK BANGUNAN 2 TINGKAT YANG MENGANDUNGI: 5 UNIT</a:t>
                      </a:r>
                      <a:br>
                        <a:rPr lang="en-US" sz="1200" u="none" strike="noStrike" dirty="0">
                          <a:effectLst/>
                        </a:rPr>
                      </a:br>
                      <a:r>
                        <a:rPr lang="en-US" sz="1200" u="none" strike="noStrike" dirty="0">
                          <a:effectLst/>
                        </a:rPr>
                        <a:t>KEDAI 1 TINGKAT, 1 UNIT RUANG PEJABAT, 1 UNIT BILIK PENGAW AL,2</a:t>
                      </a:r>
                      <a:br>
                        <a:rPr lang="en-US" sz="1200" u="none" strike="noStrike" dirty="0">
                          <a:effectLst/>
                        </a:rPr>
                      </a:br>
                      <a:r>
                        <a:rPr lang="en-US" sz="1200" u="none" strike="noStrike" dirty="0">
                          <a:effectLst/>
                        </a:rPr>
                        <a:t>UNIT BILIK SAMPAH, 1 BLOK SURAU, 2 BLOK TANDAS, 1 BLOK P/E,</a:t>
                      </a:r>
                      <a:br>
                        <a:rPr lang="en-US" sz="1200" u="none" strike="noStrike" dirty="0">
                          <a:effectLst/>
                        </a:rPr>
                      </a:br>
                      <a:br>
                        <a:rPr lang="en-US" sz="1200" u="none" strike="noStrike" dirty="0">
                          <a:effectLst/>
                        </a:rPr>
                      </a:br>
                      <a:r>
                        <a:rPr lang="en-US" sz="1200" u="none" strike="noStrike" dirty="0">
                          <a:effectLst/>
                        </a:rPr>
                        <a:t>DIATAS LOT 315220 MUKIM SUNGAI TERAP UNTUK TETUAN SILVERLAND CAPITAL SDN BHD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      12,500,000.00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2021</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err="1">
                          <a:effectLst/>
                        </a:rPr>
                        <a:t>Silverland</a:t>
                      </a:r>
                      <a:r>
                        <a:rPr lang="en-US" sz="1200" u="none" strike="noStrike" dirty="0">
                          <a:effectLst/>
                        </a:rPr>
                        <a:t> Capital Sdn Bhd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0001"/>
                  </a:ext>
                </a:extLst>
              </a:tr>
              <a:tr h="682305">
                <a:tc>
                  <a:txBody>
                    <a:bodyPr/>
                    <a:lstStyle/>
                    <a:p>
                      <a:pPr algn="ctr" fontAlgn="ctr"/>
                      <a:r>
                        <a:rPr lang="en-US" sz="1200" u="none" strike="noStrike" dirty="0">
                          <a:effectLst/>
                        </a:rPr>
                        <a:t>15</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Conventional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l" fontAlgn="ctr"/>
                      <a:r>
                        <a:rPr lang="en-US" sz="1200" u="none" strike="noStrike" dirty="0">
                          <a:effectLst/>
                        </a:rPr>
                        <a:t>Cadangan Pembangunan </a:t>
                      </a:r>
                      <a:r>
                        <a:rPr lang="en-US" sz="1200" u="none" strike="noStrike" dirty="0" err="1">
                          <a:effectLst/>
                        </a:rPr>
                        <a:t>Bercampur</a:t>
                      </a:r>
                      <a:r>
                        <a:rPr lang="en-US" sz="1200" u="none" strike="noStrike" dirty="0">
                          <a:effectLst/>
                        </a:rPr>
                        <a:t> Di Atas PT9678, PT 9679 Dan Lot 300947 - 302280, Mukim Teja, Daerah Kampar. Perak </a:t>
                      </a:r>
                      <a:r>
                        <a:rPr lang="en-US" sz="1200" u="none" strike="noStrike" dirty="0" err="1">
                          <a:effectLst/>
                        </a:rPr>
                        <a:t>Darul</a:t>
                      </a:r>
                      <a:r>
                        <a:rPr lang="en-US" sz="1200" u="none" strike="noStrike" dirty="0">
                          <a:effectLst/>
                        </a:rPr>
                        <a:t> </a:t>
                      </a:r>
                      <a:r>
                        <a:rPr lang="en-US" sz="1200" u="none" strike="noStrike" dirty="0" err="1">
                          <a:effectLst/>
                        </a:rPr>
                        <a:t>Ridzuan</a:t>
                      </a:r>
                      <a:r>
                        <a:rPr lang="en-US" sz="1200" u="none" strike="noStrike" dirty="0">
                          <a:effectLst/>
                        </a:rPr>
                        <a:t> </a:t>
                      </a:r>
                      <a:r>
                        <a:rPr lang="en-US" sz="1200" u="none" strike="noStrike" dirty="0" err="1">
                          <a:effectLst/>
                        </a:rPr>
                        <a:t>Untuk</a:t>
                      </a:r>
                      <a:r>
                        <a:rPr lang="en-US" sz="1200" u="none" strike="noStrike" dirty="0">
                          <a:effectLst/>
                        </a:rPr>
                        <a:t> </a:t>
                      </a:r>
                      <a:r>
                        <a:rPr lang="en-US" sz="1200" u="none" strike="noStrike" dirty="0" err="1">
                          <a:effectLst/>
                        </a:rPr>
                        <a:t>Tetuan</a:t>
                      </a:r>
                      <a:r>
                        <a:rPr lang="en-US" sz="1200" u="none" strike="noStrike" dirty="0">
                          <a:effectLst/>
                        </a:rPr>
                        <a:t> T-City (Ipoh) </a:t>
                      </a:r>
                      <a:r>
                        <a:rPr lang="en-US" sz="1200" u="none" strike="noStrike" dirty="0" err="1">
                          <a:effectLst/>
                        </a:rPr>
                        <a:t>Sdn</a:t>
                      </a:r>
                      <a:r>
                        <a:rPr lang="en-US" sz="1200" u="none" strike="noStrike" dirty="0">
                          <a:effectLst/>
                        </a:rPr>
                        <a:t>. Bhd.</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        4,500,000.00 </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2020</a:t>
                      </a:r>
                      <a:endParaRPr lang="en-US" sz="1200" b="0" i="0" u="none" strike="noStrike" dirty="0">
                        <a:solidFill>
                          <a:srgbClr val="000000"/>
                        </a:solidFill>
                        <a:effectLst/>
                        <a:latin typeface="Calibri" panose="020F0502020204030204" pitchFamily="34" charset="0"/>
                      </a:endParaRPr>
                    </a:p>
                  </a:txBody>
                  <a:tcPr marL="1300" marR="1300" marT="1300" marB="0" anchor="ctr"/>
                </a:tc>
                <a:tc>
                  <a:txBody>
                    <a:bodyPr/>
                    <a:lstStyle/>
                    <a:p>
                      <a:pPr algn="ctr" fontAlgn="ctr"/>
                      <a:r>
                        <a:rPr lang="en-US" sz="1200" u="none" strike="noStrike" dirty="0">
                          <a:effectLst/>
                        </a:rPr>
                        <a:t>T-City (</a:t>
                      </a:r>
                      <a:r>
                        <a:rPr lang="en-US" sz="1200" u="none" strike="noStrike" dirty="0" err="1">
                          <a:effectLst/>
                        </a:rPr>
                        <a:t>ipoh</a:t>
                      </a:r>
                      <a:r>
                        <a:rPr lang="en-US" sz="1200" u="none" strike="noStrike" dirty="0">
                          <a:effectLst/>
                        </a:rPr>
                        <a:t>) Sdn Bhd </a:t>
                      </a:r>
                      <a:endParaRPr lang="en-US" sz="1200" b="0" i="0" u="none" strike="noStrike" dirty="0">
                        <a:solidFill>
                          <a:srgbClr val="000000"/>
                        </a:solidFill>
                        <a:effectLst/>
                        <a:latin typeface="Calibri" panose="020F0502020204030204" pitchFamily="34" charset="0"/>
                      </a:endParaRPr>
                    </a:p>
                  </a:txBody>
                  <a:tcPr marL="1300" marR="1300" marT="1300" marB="0" anchor="ctr"/>
                </a:tc>
                <a:extLst>
                  <a:ext uri="{0D108BD9-81ED-4DB2-BD59-A6C34878D82A}">
                    <a16:rowId xmlns:a16="http://schemas.microsoft.com/office/drawing/2014/main" val="1935014587"/>
                  </a:ext>
                </a:extLst>
              </a:tr>
            </a:tbl>
          </a:graphicData>
        </a:graphic>
      </p:graphicFrame>
      <p:sp>
        <p:nvSpPr>
          <p:cNvPr id="8" name="Title 1"/>
          <p:cNvSpPr txBox="1">
            <a:spLocks/>
          </p:cNvSpPr>
          <p:nvPr/>
        </p:nvSpPr>
        <p:spPr>
          <a:xfrm>
            <a:off x="284759" y="0"/>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spTree>
    <p:extLst>
      <p:ext uri="{BB962C8B-B14F-4D97-AF65-F5344CB8AC3E}">
        <p14:creationId xmlns:p14="http://schemas.microsoft.com/office/powerpoint/2010/main" val="169075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tree, outdoor, building&#10;&#10;Description automatically generated">
            <a:extLst>
              <a:ext uri="{FF2B5EF4-FFF2-40B4-BE49-F238E27FC236}">
                <a16:creationId xmlns:a16="http://schemas.microsoft.com/office/drawing/2014/main" id="{00F2B71A-68E3-4B9C-ACCE-EA4DBCF853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15" r="-1" b="-1"/>
          <a:stretch/>
        </p:blipFill>
        <p:spPr>
          <a:xfrm>
            <a:off x="5162052" y="3272588"/>
            <a:ext cx="6105382" cy="3585411"/>
          </a:xfrm>
          <a:prstGeom prst="rect">
            <a:avLst/>
          </a:prstGeom>
        </p:spPr>
      </p:pic>
      <p:pic>
        <p:nvPicPr>
          <p:cNvPr id="3" name="Picture 2" descr="A high angle view of a building&#10;&#10;Description automatically generated with low confidence">
            <a:extLst>
              <a:ext uri="{FF2B5EF4-FFF2-40B4-BE49-F238E27FC236}">
                <a16:creationId xmlns:a16="http://schemas.microsoft.com/office/drawing/2014/main" id="{F2F37918-F398-42AC-8EEE-4D7F3D1956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5714"/>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0" name="Rectangle 9">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B53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BC2A65D-ADE3-4093-9982-B52A9755CE69}"/>
              </a:ext>
            </a:extLst>
          </p:cNvPr>
          <p:cNvPicPr>
            <a:picLocks noChangeAspect="1"/>
          </p:cNvPicPr>
          <p:nvPr/>
        </p:nvPicPr>
        <p:blipFill>
          <a:blip r:embed="rId4"/>
          <a:stretch>
            <a:fillRect/>
          </a:stretch>
        </p:blipFill>
        <p:spPr>
          <a:xfrm>
            <a:off x="197963" y="4253128"/>
            <a:ext cx="4421171" cy="1926669"/>
          </a:xfrm>
          <a:prstGeom prst="rect">
            <a:avLst/>
          </a:prstGeom>
        </p:spPr>
      </p:pic>
      <p:sp>
        <p:nvSpPr>
          <p:cNvPr id="11" name="Title 1">
            <a:extLst>
              <a:ext uri="{FF2B5EF4-FFF2-40B4-BE49-F238E27FC236}">
                <a16:creationId xmlns:a16="http://schemas.microsoft.com/office/drawing/2014/main" id="{9575A1DD-2A24-4803-8D2B-13F16D8F4B09}"/>
              </a:ext>
            </a:extLst>
          </p:cNvPr>
          <p:cNvSpPr txBox="1">
            <a:spLocks/>
          </p:cNvSpPr>
          <p:nvPr/>
        </p:nvSpPr>
        <p:spPr>
          <a:xfrm>
            <a:off x="132544" y="6179797"/>
            <a:ext cx="4778821" cy="678194"/>
          </a:xfrm>
          <a:prstGeom prst="rect">
            <a:avLst/>
          </a:prstGeom>
        </p:spPr>
        <p:txBody>
          <a:bodyPr vert="horz" lIns="91440" tIns="45720" rIns="91440" bIns="45720" rtlCol="0" anchor="b">
            <a:normAutofit fontScale="77500" lnSpcReduction="2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spTree>
    <p:extLst>
      <p:ext uri="{BB962C8B-B14F-4D97-AF65-F5344CB8AC3E}">
        <p14:creationId xmlns:p14="http://schemas.microsoft.com/office/powerpoint/2010/main" val="53139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a:extLst>
              <a:ext uri="{FF2B5EF4-FFF2-40B4-BE49-F238E27FC236}">
                <a16:creationId xmlns:a16="http://schemas.microsoft.com/office/drawing/2014/main" id="{079622CD-0804-4FE6-B040-A3C73AB274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88" r="1" b="9134"/>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kita bayu">
            <a:extLst>
              <a:ext uri="{FF2B5EF4-FFF2-40B4-BE49-F238E27FC236}">
                <a16:creationId xmlns:a16="http://schemas.microsoft.com/office/drawing/2014/main" id="{75F5F469-1F1F-4350-B661-DC0A58A25085}"/>
              </a:ext>
            </a:extLst>
          </p:cNvPr>
          <p:cNvPicPr>
            <a:picLocks noChangeAspect="1" noChangeArrowheads="1"/>
          </p:cNvPicPr>
          <p:nvPr/>
        </p:nvPicPr>
        <p:blipFill>
          <a:blip r:embed="rId3">
            <a:alphaModFix amt="52000"/>
            <a:extLst>
              <a:ext uri="{28A0092B-C50C-407E-A947-70E740481C1C}">
                <a14:useLocalDpi xmlns:a14="http://schemas.microsoft.com/office/drawing/2010/main" val="0"/>
              </a:ext>
            </a:extLst>
          </a:blip>
          <a:srcRect/>
          <a:stretch>
            <a:fillRect/>
          </a:stretch>
        </p:blipFill>
        <p:spPr bwMode="auto">
          <a:xfrm>
            <a:off x="0" y="0"/>
            <a:ext cx="2390775" cy="1914525"/>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BC419EC-C971-4849-81B4-B6DF777C1AFD}"/>
              </a:ext>
            </a:extLst>
          </p:cNvPr>
          <p:cNvSpPr txBox="1">
            <a:spLocks/>
          </p:cNvSpPr>
          <p:nvPr/>
        </p:nvSpPr>
        <p:spPr>
          <a:xfrm>
            <a:off x="6008226" y="5939241"/>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spTree>
    <p:extLst>
      <p:ext uri="{BB962C8B-B14F-4D97-AF65-F5344CB8AC3E}">
        <p14:creationId xmlns:p14="http://schemas.microsoft.com/office/powerpoint/2010/main" val="1123538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E7820D-8925-4919-A4F9-8E9A5B989F0A}"/>
              </a:ext>
            </a:extLst>
          </p:cNvPr>
          <p:cNvPicPr>
            <a:picLocks noChangeAspect="1"/>
          </p:cNvPicPr>
          <p:nvPr/>
        </p:nvPicPr>
        <p:blipFill rotWithShape="1">
          <a:blip r:embed="rId2"/>
          <a:srcRect t="18220" b="7024"/>
          <a:stretch/>
        </p:blipFill>
        <p:spPr>
          <a:xfrm>
            <a:off x="457200" y="348792"/>
            <a:ext cx="11277600" cy="6052008"/>
          </a:xfrm>
          <a:prstGeom prst="rect">
            <a:avLst/>
          </a:prstGeom>
        </p:spPr>
      </p:pic>
      <p:sp>
        <p:nvSpPr>
          <p:cNvPr id="9" name="Title 1">
            <a:extLst>
              <a:ext uri="{FF2B5EF4-FFF2-40B4-BE49-F238E27FC236}">
                <a16:creationId xmlns:a16="http://schemas.microsoft.com/office/drawing/2014/main" id="{97814364-33E4-458C-ACD3-EC742549C412}"/>
              </a:ext>
            </a:extLst>
          </p:cNvPr>
          <p:cNvSpPr txBox="1">
            <a:spLocks/>
          </p:cNvSpPr>
          <p:nvPr/>
        </p:nvSpPr>
        <p:spPr>
          <a:xfrm>
            <a:off x="6008226" y="5939241"/>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sp>
        <p:nvSpPr>
          <p:cNvPr id="4" name="TextBox 3">
            <a:extLst>
              <a:ext uri="{FF2B5EF4-FFF2-40B4-BE49-F238E27FC236}">
                <a16:creationId xmlns:a16="http://schemas.microsoft.com/office/drawing/2014/main" id="{D43867CB-A854-47C5-A79D-E62ACCDB4DA3}"/>
              </a:ext>
            </a:extLst>
          </p:cNvPr>
          <p:cNvSpPr txBox="1"/>
          <p:nvPr/>
        </p:nvSpPr>
        <p:spPr>
          <a:xfrm>
            <a:off x="669303" y="5410986"/>
            <a:ext cx="3365231" cy="646331"/>
          </a:xfrm>
          <a:prstGeom prst="rect">
            <a:avLst/>
          </a:prstGeom>
          <a:noFill/>
        </p:spPr>
        <p:txBody>
          <a:bodyPr wrap="square" rtlCol="0">
            <a:spAutoFit/>
          </a:bodyPr>
          <a:lstStyle/>
          <a:p>
            <a:r>
              <a:rPr lang="en-MY" sz="3600" dirty="0">
                <a:latin typeface="Zebulon" panose="02000500000000090000" pitchFamily="2" charset="0"/>
              </a:rPr>
              <a:t>BSP 34</a:t>
            </a:r>
          </a:p>
        </p:txBody>
      </p:sp>
    </p:spTree>
    <p:extLst>
      <p:ext uri="{BB962C8B-B14F-4D97-AF65-F5344CB8AC3E}">
        <p14:creationId xmlns:p14="http://schemas.microsoft.com/office/powerpoint/2010/main" val="517879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uilding, sky, outdoor, city&#10;&#10;Description automatically generated">
            <a:extLst>
              <a:ext uri="{FF2B5EF4-FFF2-40B4-BE49-F238E27FC236}">
                <a16:creationId xmlns:a16="http://schemas.microsoft.com/office/drawing/2014/main" id="{736A5334-4FF5-4A02-BE12-278D52A58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560" y="457200"/>
            <a:ext cx="4754880" cy="5943600"/>
          </a:xfrm>
          <a:prstGeom prst="rect">
            <a:avLst/>
          </a:prstGeom>
        </p:spPr>
      </p:pic>
      <p:sp>
        <p:nvSpPr>
          <p:cNvPr id="9" name="Title 1">
            <a:extLst>
              <a:ext uri="{FF2B5EF4-FFF2-40B4-BE49-F238E27FC236}">
                <a16:creationId xmlns:a16="http://schemas.microsoft.com/office/drawing/2014/main" id="{4E8508E2-966B-4A5E-95E1-B9E0E2A8F83E}"/>
              </a:ext>
            </a:extLst>
          </p:cNvPr>
          <p:cNvSpPr txBox="1">
            <a:spLocks/>
          </p:cNvSpPr>
          <p:nvPr/>
        </p:nvSpPr>
        <p:spPr>
          <a:xfrm>
            <a:off x="6008226" y="5939241"/>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pic>
        <p:nvPicPr>
          <p:cNvPr id="5" name="Picture 4" descr="A picture containing text&#10;&#10;Description automatically generated">
            <a:extLst>
              <a:ext uri="{FF2B5EF4-FFF2-40B4-BE49-F238E27FC236}">
                <a16:creationId xmlns:a16="http://schemas.microsoft.com/office/drawing/2014/main" id="{67BC5ED3-ED7B-4474-9D05-710847269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4717" y="256925"/>
            <a:ext cx="1977561" cy="891617"/>
          </a:xfrm>
          <a:prstGeom prst="rect">
            <a:avLst/>
          </a:prstGeom>
        </p:spPr>
      </p:pic>
      <p:sp>
        <p:nvSpPr>
          <p:cNvPr id="6" name="TextBox 5">
            <a:extLst>
              <a:ext uri="{FF2B5EF4-FFF2-40B4-BE49-F238E27FC236}">
                <a16:creationId xmlns:a16="http://schemas.microsoft.com/office/drawing/2014/main" id="{341547C6-AA0E-4141-8948-0911B94F87BA}"/>
              </a:ext>
            </a:extLst>
          </p:cNvPr>
          <p:cNvSpPr txBox="1"/>
          <p:nvPr/>
        </p:nvSpPr>
        <p:spPr>
          <a:xfrm>
            <a:off x="9945690" y="596777"/>
            <a:ext cx="1977561" cy="646331"/>
          </a:xfrm>
          <a:prstGeom prst="rect">
            <a:avLst/>
          </a:prstGeom>
          <a:noFill/>
        </p:spPr>
        <p:txBody>
          <a:bodyPr wrap="square" rtlCol="0">
            <a:spAutoFit/>
          </a:bodyPr>
          <a:lstStyle/>
          <a:p>
            <a:r>
              <a:rPr lang="en-MY" sz="3600" b="1" dirty="0">
                <a:latin typeface="Bernard MT Condensed" panose="02050806060905020404" pitchFamily="18" charset="0"/>
              </a:rPr>
              <a:t>SAUJANA</a:t>
            </a:r>
          </a:p>
        </p:txBody>
      </p:sp>
    </p:spTree>
    <p:extLst>
      <p:ext uri="{BB962C8B-B14F-4D97-AF65-F5344CB8AC3E}">
        <p14:creationId xmlns:p14="http://schemas.microsoft.com/office/powerpoint/2010/main" val="2232762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n aerial view of a city&#10;&#10;Description automatically generated with medium confidence">
            <a:extLst>
              <a:ext uri="{FF2B5EF4-FFF2-40B4-BE49-F238E27FC236}">
                <a16:creationId xmlns:a16="http://schemas.microsoft.com/office/drawing/2014/main" id="{E4759421-C206-4C6F-9DEC-CC7BADC97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696" y="178679"/>
            <a:ext cx="7169335" cy="6221691"/>
          </a:xfrm>
          <a:prstGeom prst="rect">
            <a:avLst/>
          </a:prstGeom>
        </p:spPr>
      </p:pic>
      <p:pic>
        <p:nvPicPr>
          <p:cNvPr id="1026" name="Picture 2">
            <a:extLst>
              <a:ext uri="{FF2B5EF4-FFF2-40B4-BE49-F238E27FC236}">
                <a16:creationId xmlns:a16="http://schemas.microsoft.com/office/drawing/2014/main" id="{893D8743-317B-429C-829D-96EE92A58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0140" y="178679"/>
            <a:ext cx="2857500" cy="222885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B9884C1A-7480-4315-8F17-DC69BB07CF18}"/>
              </a:ext>
            </a:extLst>
          </p:cNvPr>
          <p:cNvSpPr txBox="1">
            <a:spLocks/>
          </p:cNvSpPr>
          <p:nvPr/>
        </p:nvSpPr>
        <p:spPr>
          <a:xfrm>
            <a:off x="6008226" y="5939241"/>
            <a:ext cx="5915025" cy="8730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u="sng" dirty="0"/>
              <a:t>List of On Going Projects </a:t>
            </a:r>
          </a:p>
        </p:txBody>
      </p:sp>
    </p:spTree>
    <p:extLst>
      <p:ext uri="{BB962C8B-B14F-4D97-AF65-F5344CB8AC3E}">
        <p14:creationId xmlns:p14="http://schemas.microsoft.com/office/powerpoint/2010/main" val="1488333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8785</TotalTime>
  <Words>4203</Words>
  <Application>Microsoft Office PowerPoint</Application>
  <PresentationFormat>Widescreen</PresentationFormat>
  <Paragraphs>498</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Black</vt:lpstr>
      <vt:lpstr>Bernard MT Condensed</vt:lpstr>
      <vt:lpstr>Calibri</vt:lpstr>
      <vt:lpstr>Calibri Light</vt:lpstr>
      <vt:lpstr>Impact</vt:lpstr>
      <vt:lpstr>Zebulon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 wai Liew</dc:creator>
  <cp:lastModifiedBy>Kar wai Liew</cp:lastModifiedBy>
  <cp:revision>11</cp:revision>
  <cp:lastPrinted>2021-06-24T02:30:08Z</cp:lastPrinted>
  <dcterms:created xsi:type="dcterms:W3CDTF">2020-07-13T08:40:46Z</dcterms:created>
  <dcterms:modified xsi:type="dcterms:W3CDTF">2021-06-24T02:31:15Z</dcterms:modified>
</cp:coreProperties>
</file>